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60"/>
  </p:notesMasterIdLst>
  <p:sldIdLst>
    <p:sldId id="284" r:id="rId2"/>
    <p:sldId id="285" r:id="rId3"/>
    <p:sldId id="395" r:id="rId4"/>
    <p:sldId id="381" r:id="rId5"/>
    <p:sldId id="389" r:id="rId6"/>
    <p:sldId id="382" r:id="rId7"/>
    <p:sldId id="345" r:id="rId8"/>
    <p:sldId id="391" r:id="rId9"/>
    <p:sldId id="385" r:id="rId10"/>
    <p:sldId id="392" r:id="rId11"/>
    <p:sldId id="393" r:id="rId12"/>
    <p:sldId id="383" r:id="rId13"/>
    <p:sldId id="384" r:id="rId14"/>
    <p:sldId id="394" r:id="rId15"/>
    <p:sldId id="390" r:id="rId16"/>
    <p:sldId id="386" r:id="rId17"/>
    <p:sldId id="406" r:id="rId18"/>
    <p:sldId id="388" r:id="rId19"/>
    <p:sldId id="396" r:id="rId20"/>
    <p:sldId id="399" r:id="rId21"/>
    <p:sldId id="410" r:id="rId22"/>
    <p:sldId id="400" r:id="rId23"/>
    <p:sldId id="397" r:id="rId24"/>
    <p:sldId id="411" r:id="rId25"/>
    <p:sldId id="286" r:id="rId26"/>
    <p:sldId id="398" r:id="rId27"/>
    <p:sldId id="405" r:id="rId28"/>
    <p:sldId id="401" r:id="rId29"/>
    <p:sldId id="402" r:id="rId30"/>
    <p:sldId id="373" r:id="rId31"/>
    <p:sldId id="407" r:id="rId32"/>
    <p:sldId id="416" r:id="rId33"/>
    <p:sldId id="418" r:id="rId34"/>
    <p:sldId id="417" r:id="rId35"/>
    <p:sldId id="412" r:id="rId36"/>
    <p:sldId id="413" r:id="rId37"/>
    <p:sldId id="414" r:id="rId38"/>
    <p:sldId id="415" r:id="rId39"/>
    <p:sldId id="408" r:id="rId40"/>
    <p:sldId id="296" r:id="rId41"/>
    <p:sldId id="298" r:id="rId42"/>
    <p:sldId id="420" r:id="rId43"/>
    <p:sldId id="421" r:id="rId44"/>
    <p:sldId id="425" r:id="rId45"/>
    <p:sldId id="422" r:id="rId46"/>
    <p:sldId id="424" r:id="rId47"/>
    <p:sldId id="365" r:id="rId48"/>
    <p:sldId id="427" r:id="rId49"/>
    <p:sldId id="357" r:id="rId50"/>
    <p:sldId id="426" r:id="rId51"/>
    <p:sldId id="429" r:id="rId52"/>
    <p:sldId id="431" r:id="rId53"/>
    <p:sldId id="432" r:id="rId54"/>
    <p:sldId id="433" r:id="rId55"/>
    <p:sldId id="434" r:id="rId56"/>
    <p:sldId id="428" r:id="rId57"/>
    <p:sldId id="342" r:id="rId58"/>
    <p:sldId id="339" r:id="rId59"/>
  </p:sldIdLst>
  <p:sldSz cx="9144000" cy="5143500" type="screen16x9"/>
  <p:notesSz cx="6858000" cy="9144000"/>
  <p:embeddedFontLst>
    <p:embeddedFont>
      <p:font typeface="Lato" panose="020F0502020204030203" pitchFamily="34" charset="0"/>
      <p:regular r:id="rId61"/>
      <p:bold r:id="rId62"/>
      <p:italic r:id="rId63"/>
      <p:boldItalic r:id="rId64"/>
    </p:embeddedFont>
    <p:embeddedFont>
      <p:font typeface="Raleway" panose="020B0503030101060003" pitchFamily="34" charset="77"/>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 id="{5AD61338-B735-C349-B463-9D58D208E08B}">
          <p14:sldIdLst>
            <p14:sldId id="284"/>
            <p14:sldId id="285"/>
          </p14:sldIdLst>
        </p14:section>
        <p14:section name="Basics" id="{835B92F9-1A49-9F46-B9A9-5FB97EB1590D}">
          <p14:sldIdLst>
            <p14:sldId id="395"/>
            <p14:sldId id="381"/>
            <p14:sldId id="389"/>
            <p14:sldId id="382"/>
            <p14:sldId id="345"/>
            <p14:sldId id="391"/>
            <p14:sldId id="385"/>
            <p14:sldId id="392"/>
            <p14:sldId id="393"/>
            <p14:sldId id="383"/>
            <p14:sldId id="384"/>
          </p14:sldIdLst>
        </p14:section>
        <p14:section name="Principles" id="{3D496396-0BEC-4D47-9AE6-447B104F1474}">
          <p14:sldIdLst>
            <p14:sldId id="394"/>
            <p14:sldId id="390"/>
            <p14:sldId id="386"/>
          </p14:sldIdLst>
        </p14:section>
        <p14:section name="Abstraction" id="{B1A03901-1F55-CE42-A381-1A9A83780CA2}">
          <p14:sldIdLst>
            <p14:sldId id="406"/>
            <p14:sldId id="388"/>
            <p14:sldId id="396"/>
            <p14:sldId id="399"/>
            <p14:sldId id="410"/>
            <p14:sldId id="400"/>
            <p14:sldId id="397"/>
            <p14:sldId id="411"/>
            <p14:sldId id="286"/>
            <p14:sldId id="398"/>
          </p14:sldIdLst>
        </p14:section>
        <p14:section name="Encapsulation" id="{8352B7E5-ECE5-9746-8712-B066DF92DD88}">
          <p14:sldIdLst>
            <p14:sldId id="405"/>
            <p14:sldId id="401"/>
            <p14:sldId id="402"/>
            <p14:sldId id="373"/>
            <p14:sldId id="407"/>
            <p14:sldId id="416"/>
            <p14:sldId id="418"/>
            <p14:sldId id="417"/>
          </p14:sldIdLst>
        </p14:section>
        <p14:section name="Inheritance" id="{7E03C289-0F60-FC4C-8625-23E98A82DB8A}">
          <p14:sldIdLst>
            <p14:sldId id="412"/>
            <p14:sldId id="413"/>
            <p14:sldId id="414"/>
            <p14:sldId id="415"/>
            <p14:sldId id="408"/>
            <p14:sldId id="296"/>
            <p14:sldId id="298"/>
            <p14:sldId id="420"/>
          </p14:sldIdLst>
        </p14:section>
        <p14:section name="Polymorphism" id="{E1A58C9D-FE0C-4148-9D84-4518AD21F60B}">
          <p14:sldIdLst>
            <p14:sldId id="421"/>
            <p14:sldId id="425"/>
            <p14:sldId id="422"/>
            <p14:sldId id="424"/>
            <p14:sldId id="365"/>
            <p14:sldId id="427"/>
          </p14:sldIdLst>
        </p14:section>
        <p14:section name="Enumeration" id="{C0CD2919-AC10-EE4F-9029-55980DFB9B66}">
          <p14:sldIdLst>
            <p14:sldId id="357"/>
            <p14:sldId id="426"/>
          </p14:sldIdLst>
        </p14:section>
        <p14:section name="Homework" id="{66508699-B8AD-2441-8A2A-F114AF5370CF}">
          <p14:sldIdLst>
            <p14:sldId id="429"/>
            <p14:sldId id="431"/>
            <p14:sldId id="432"/>
            <p14:sldId id="433"/>
            <p14:sldId id="434"/>
            <p14:sldId id="428"/>
            <p14:sldId id="342"/>
            <p14:sldId id="33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375B59A-8F34-4A71-B247-EAC484CAED77}">
  <a:tblStyle styleId="{4375B59A-8F34-4A71-B247-EAC484CAED7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60"/>
    <p:restoredTop sz="94720"/>
  </p:normalViewPr>
  <p:slideViewPr>
    <p:cSldViewPr snapToGrid="0" snapToObjects="1">
      <p:cViewPr varScale="1">
        <p:scale>
          <a:sx n="280" d="100"/>
          <a:sy n="280" d="100"/>
        </p:scale>
        <p:origin x="360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8909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A" dirty="0"/>
          </a:p>
        </p:txBody>
      </p:sp>
    </p:spTree>
    <p:extLst>
      <p:ext uri="{BB962C8B-B14F-4D97-AF65-F5344CB8AC3E}">
        <p14:creationId xmlns:p14="http://schemas.microsoft.com/office/powerpoint/2010/main" val="2928171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A" dirty="0"/>
          </a:p>
        </p:txBody>
      </p:sp>
    </p:spTree>
    <p:extLst>
      <p:ext uri="{BB962C8B-B14F-4D97-AF65-F5344CB8AC3E}">
        <p14:creationId xmlns:p14="http://schemas.microsoft.com/office/powerpoint/2010/main" val="2132077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A" dirty="0"/>
          </a:p>
        </p:txBody>
      </p:sp>
    </p:spTree>
    <p:extLst>
      <p:ext uri="{BB962C8B-B14F-4D97-AF65-F5344CB8AC3E}">
        <p14:creationId xmlns:p14="http://schemas.microsoft.com/office/powerpoint/2010/main" val="3735038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A" dirty="0"/>
          </a:p>
        </p:txBody>
      </p:sp>
    </p:spTree>
    <p:extLst>
      <p:ext uri="{BB962C8B-B14F-4D97-AF65-F5344CB8AC3E}">
        <p14:creationId xmlns:p14="http://schemas.microsoft.com/office/powerpoint/2010/main" val="3498792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A" dirty="0"/>
          </a:p>
        </p:txBody>
      </p:sp>
    </p:spTree>
    <p:extLst>
      <p:ext uri="{BB962C8B-B14F-4D97-AF65-F5344CB8AC3E}">
        <p14:creationId xmlns:p14="http://schemas.microsoft.com/office/powerpoint/2010/main" val="4041261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690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45225" y="2762725"/>
            <a:ext cx="6736500" cy="1159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400"/>
              <a:buNone/>
              <a:defRPr sz="4400">
                <a:solidFill>
                  <a:schemeClr val="dk2"/>
                </a:solidFill>
              </a:defRPr>
            </a:lvl1pPr>
            <a:lvl2pPr lvl="1">
              <a:spcBef>
                <a:spcPts val="0"/>
              </a:spcBef>
              <a:spcAft>
                <a:spcPts val="0"/>
              </a:spcAft>
              <a:buClr>
                <a:schemeClr val="dk2"/>
              </a:buClr>
              <a:buSzPts val="4400"/>
              <a:buNone/>
              <a:defRPr sz="4400">
                <a:solidFill>
                  <a:schemeClr val="dk2"/>
                </a:solidFill>
              </a:defRPr>
            </a:lvl2pPr>
            <a:lvl3pPr lvl="2">
              <a:spcBef>
                <a:spcPts val="0"/>
              </a:spcBef>
              <a:spcAft>
                <a:spcPts val="0"/>
              </a:spcAft>
              <a:buClr>
                <a:schemeClr val="dk2"/>
              </a:buClr>
              <a:buSzPts val="4400"/>
              <a:buNone/>
              <a:defRPr sz="4400">
                <a:solidFill>
                  <a:schemeClr val="dk2"/>
                </a:solidFill>
              </a:defRPr>
            </a:lvl3pPr>
            <a:lvl4pPr lvl="3">
              <a:spcBef>
                <a:spcPts val="0"/>
              </a:spcBef>
              <a:spcAft>
                <a:spcPts val="0"/>
              </a:spcAft>
              <a:buClr>
                <a:schemeClr val="dk2"/>
              </a:buClr>
              <a:buSzPts val="4400"/>
              <a:buNone/>
              <a:defRPr sz="4400">
                <a:solidFill>
                  <a:schemeClr val="dk2"/>
                </a:solidFill>
              </a:defRPr>
            </a:lvl4pPr>
            <a:lvl5pPr lvl="4">
              <a:spcBef>
                <a:spcPts val="0"/>
              </a:spcBef>
              <a:spcAft>
                <a:spcPts val="0"/>
              </a:spcAft>
              <a:buClr>
                <a:schemeClr val="dk2"/>
              </a:buClr>
              <a:buSzPts val="4400"/>
              <a:buNone/>
              <a:defRPr sz="4400">
                <a:solidFill>
                  <a:schemeClr val="dk2"/>
                </a:solidFill>
              </a:defRPr>
            </a:lvl5pPr>
            <a:lvl6pPr lvl="5">
              <a:spcBef>
                <a:spcPts val="0"/>
              </a:spcBef>
              <a:spcAft>
                <a:spcPts val="0"/>
              </a:spcAft>
              <a:buClr>
                <a:schemeClr val="dk2"/>
              </a:buClr>
              <a:buSzPts val="4400"/>
              <a:buNone/>
              <a:defRPr sz="4400">
                <a:solidFill>
                  <a:schemeClr val="dk2"/>
                </a:solidFill>
              </a:defRPr>
            </a:lvl6pPr>
            <a:lvl7pPr lvl="6">
              <a:spcBef>
                <a:spcPts val="0"/>
              </a:spcBef>
              <a:spcAft>
                <a:spcPts val="0"/>
              </a:spcAft>
              <a:buClr>
                <a:schemeClr val="dk2"/>
              </a:buClr>
              <a:buSzPts val="4400"/>
              <a:buNone/>
              <a:defRPr sz="4400">
                <a:solidFill>
                  <a:schemeClr val="dk2"/>
                </a:solidFill>
              </a:defRPr>
            </a:lvl7pPr>
            <a:lvl8pPr lvl="7">
              <a:spcBef>
                <a:spcPts val="0"/>
              </a:spcBef>
              <a:spcAft>
                <a:spcPts val="0"/>
              </a:spcAft>
              <a:buClr>
                <a:schemeClr val="dk2"/>
              </a:buClr>
              <a:buSzPts val="4400"/>
              <a:buNone/>
              <a:defRPr sz="4400">
                <a:solidFill>
                  <a:schemeClr val="dk2"/>
                </a:solidFill>
              </a:defRPr>
            </a:lvl8pPr>
            <a:lvl9pPr lvl="8">
              <a:spcBef>
                <a:spcPts val="0"/>
              </a:spcBef>
              <a:spcAft>
                <a:spcPts val="0"/>
              </a:spcAft>
              <a:buClr>
                <a:schemeClr val="dk2"/>
              </a:buClr>
              <a:buSzPts val="4400"/>
              <a:buNone/>
              <a:defRPr sz="4400">
                <a:solidFill>
                  <a:schemeClr val="dk2"/>
                </a:solidFill>
              </a:defRPr>
            </a:lvl9pPr>
          </a:lstStyle>
          <a:p>
            <a:endParaRPr/>
          </a:p>
        </p:txBody>
      </p:sp>
      <p:sp>
        <p:nvSpPr>
          <p:cNvPr id="11" name="Google Shape;11;p2"/>
          <p:cNvSpPr/>
          <p:nvPr/>
        </p:nvSpPr>
        <p:spPr>
          <a:xfrm>
            <a:off x="5938246" y="2533163"/>
            <a:ext cx="7218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659861" y="2533163"/>
            <a:ext cx="7218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 y="2533163"/>
            <a:ext cx="7218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21425" y="2533163"/>
            <a:ext cx="52167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93700" y="358388"/>
            <a:ext cx="6462600" cy="8574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3" name="Google Shape;33;p5"/>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Clr>
                <a:schemeClr val="accent6"/>
              </a:buClr>
              <a:buSzPts val="1800"/>
              <a:buChar char="▷"/>
              <a:defRPr>
                <a:solidFill>
                  <a:schemeClr val="dk1"/>
                </a:solidFill>
              </a:defRPr>
            </a:lvl1pPr>
            <a:lvl2pPr marL="914400" lvl="1" indent="-381000">
              <a:spcBef>
                <a:spcPts val="0"/>
              </a:spcBef>
              <a:spcAft>
                <a:spcPts val="0"/>
              </a:spcAft>
              <a:buClr>
                <a:schemeClr val="dk1"/>
              </a:buClr>
              <a:buSzPts val="2400"/>
              <a:buChar char="○"/>
              <a:defRPr>
                <a:solidFill>
                  <a:schemeClr val="dk1"/>
                </a:solidFill>
              </a:defRPr>
            </a:lvl2pPr>
            <a:lvl3pPr marL="1371600" lvl="2" indent="-381000">
              <a:spcBef>
                <a:spcPts val="0"/>
              </a:spcBef>
              <a:spcAft>
                <a:spcPts val="0"/>
              </a:spcAft>
              <a:buClr>
                <a:schemeClr val="dk1"/>
              </a:buClr>
              <a:buSzPts val="2400"/>
              <a:buChar char="■"/>
              <a:defRPr>
                <a:solidFill>
                  <a:schemeClr val="dk1"/>
                </a:solidFill>
              </a:defRPr>
            </a:lvl3pPr>
            <a:lvl4pPr marL="1828800" lvl="3" indent="-381000">
              <a:spcBef>
                <a:spcPts val="0"/>
              </a:spcBef>
              <a:spcAft>
                <a:spcPts val="0"/>
              </a:spcAft>
              <a:buClr>
                <a:schemeClr val="dk1"/>
              </a:buClr>
              <a:buSzPts val="2400"/>
              <a:buChar char="●"/>
              <a:defRPr>
                <a:solidFill>
                  <a:schemeClr val="dk1"/>
                </a:solidFill>
              </a:defRPr>
            </a:lvl4pPr>
            <a:lvl5pPr marL="2286000" lvl="4" indent="-381000">
              <a:spcBef>
                <a:spcPts val="0"/>
              </a:spcBef>
              <a:spcAft>
                <a:spcPts val="0"/>
              </a:spcAft>
              <a:buClr>
                <a:schemeClr val="dk1"/>
              </a:buClr>
              <a:buSzPts val="2400"/>
              <a:buChar char="○"/>
              <a:defRPr>
                <a:solidFill>
                  <a:schemeClr val="dk1"/>
                </a:solidFill>
              </a:defRPr>
            </a:lvl5pPr>
            <a:lvl6pPr marL="2743200" lvl="5" indent="-381000">
              <a:spcBef>
                <a:spcPts val="0"/>
              </a:spcBef>
              <a:spcAft>
                <a:spcPts val="0"/>
              </a:spcAft>
              <a:buClr>
                <a:schemeClr val="dk1"/>
              </a:buClr>
              <a:buSzPts val="2400"/>
              <a:buChar char="■"/>
              <a:defRPr>
                <a:solidFill>
                  <a:schemeClr val="dk1"/>
                </a:solidFill>
              </a:defRPr>
            </a:lvl6pPr>
            <a:lvl7pPr marL="3200400" lvl="6" indent="-381000">
              <a:spcBef>
                <a:spcPts val="0"/>
              </a:spcBef>
              <a:spcAft>
                <a:spcPts val="0"/>
              </a:spcAft>
              <a:buClr>
                <a:schemeClr val="dk1"/>
              </a:buClr>
              <a:buSzPts val="2400"/>
              <a:buChar char="●"/>
              <a:defRPr>
                <a:solidFill>
                  <a:schemeClr val="dk1"/>
                </a:solidFill>
              </a:defRPr>
            </a:lvl7pPr>
            <a:lvl8pPr marL="3657600" lvl="7" indent="-381000">
              <a:spcBef>
                <a:spcPts val="0"/>
              </a:spcBef>
              <a:spcAft>
                <a:spcPts val="0"/>
              </a:spcAft>
              <a:buClr>
                <a:schemeClr val="dk1"/>
              </a:buClr>
              <a:buSzPts val="2400"/>
              <a:buChar char="○"/>
              <a:defRPr>
                <a:solidFill>
                  <a:schemeClr val="dk1"/>
                </a:solidFill>
              </a:defRPr>
            </a:lvl8pPr>
            <a:lvl9pPr marL="4114800" lvl="8" indent="-381000">
              <a:spcBef>
                <a:spcPts val="0"/>
              </a:spcBef>
              <a:spcAft>
                <a:spcPts val="0"/>
              </a:spcAft>
              <a:buClr>
                <a:schemeClr val="dk1"/>
              </a:buClr>
              <a:buSzPts val="2400"/>
              <a:buChar char="■"/>
              <a:defRPr>
                <a:solidFill>
                  <a:schemeClr val="dk1"/>
                </a:solidFill>
              </a:defRPr>
            </a:lvl9pPr>
          </a:lstStyle>
          <a:p>
            <a:endParaRPr/>
          </a:p>
        </p:txBody>
      </p:sp>
      <p:sp>
        <p:nvSpPr>
          <p:cNvPr id="34" name="Google Shape;34;p5"/>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color background">
  <p:cSld name="BLANK_1">
    <p:bg>
      <p:bgPr>
        <a:solidFill>
          <a:schemeClr val="accent1"/>
        </a:solidFill>
        <a:effectLst/>
      </p:bgPr>
    </p:bg>
    <p:spTree>
      <p:nvGrpSpPr>
        <p:cNvPr id="1" name="Shape 78"/>
        <p:cNvGrpSpPr/>
        <p:nvPr/>
      </p:nvGrpSpPr>
      <p:grpSpPr>
        <a:xfrm>
          <a:off x="0" y="0"/>
          <a:ext cx="0" cy="0"/>
          <a:chOff x="0" y="0"/>
          <a:chExt cx="0" cy="0"/>
        </a:xfrm>
      </p:grpSpPr>
      <p:sp>
        <p:nvSpPr>
          <p:cNvPr id="79" name="Google Shape;79;p11"/>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1"/>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a:off x="0" y="5066325"/>
            <a:ext cx="893700" cy="77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1"/>
          <p:cNvSpPr/>
          <p:nvPr/>
        </p:nvSpPr>
        <p:spPr>
          <a:xfrm>
            <a:off x="893710" y="5066325"/>
            <a:ext cx="64626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1"/>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9"/>
        <p:cNvGrpSpPr/>
        <p:nvPr/>
      </p:nvGrpSpPr>
      <p:grpSpPr>
        <a:xfrm>
          <a:off x="0" y="0"/>
          <a:ext cx="0" cy="0"/>
          <a:chOff x="0" y="0"/>
          <a:chExt cx="0" cy="0"/>
        </a:xfrm>
      </p:grpSpPr>
      <p:sp>
        <p:nvSpPr>
          <p:cNvPr id="40" name="Google Shape;40;p6"/>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6"/>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6"/>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title"/>
          </p:nvPr>
        </p:nvSpPr>
        <p:spPr>
          <a:xfrm>
            <a:off x="893700" y="358388"/>
            <a:ext cx="6462600" cy="8574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5" name="Google Shape;45;p6"/>
          <p:cNvSpPr txBox="1">
            <a:spLocks noGrp="1"/>
          </p:cNvSpPr>
          <p:nvPr>
            <p:ph type="body" idx="1"/>
          </p:nvPr>
        </p:nvSpPr>
        <p:spPr>
          <a:xfrm>
            <a:off x="893625" y="1200150"/>
            <a:ext cx="31368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6" name="Google Shape;46;p6"/>
          <p:cNvSpPr txBox="1">
            <a:spLocks noGrp="1"/>
          </p:cNvSpPr>
          <p:nvPr>
            <p:ph type="body" idx="2"/>
          </p:nvPr>
        </p:nvSpPr>
        <p:spPr>
          <a:xfrm>
            <a:off x="4219456" y="1200150"/>
            <a:ext cx="31368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7" name="Google Shape;47;p6"/>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891919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3"/>
        <p:cNvGrpSpPr/>
        <p:nvPr/>
      </p:nvGrpSpPr>
      <p:grpSpPr>
        <a:xfrm>
          <a:off x="0" y="0"/>
          <a:ext cx="0" cy="0"/>
          <a:chOff x="0" y="0"/>
          <a:chExt cx="0" cy="0"/>
        </a:xfrm>
      </p:grpSpPr>
      <p:sp>
        <p:nvSpPr>
          <p:cNvPr id="24" name="Google Shape;24;p4"/>
          <p:cNvSpPr txBox="1">
            <a:spLocks noGrp="1"/>
          </p:cNvSpPr>
          <p:nvPr>
            <p:ph type="body" idx="1"/>
          </p:nvPr>
        </p:nvSpPr>
        <p:spPr>
          <a:xfrm>
            <a:off x="1710425" y="2161800"/>
            <a:ext cx="5723700" cy="819900"/>
          </a:xfrm>
          <a:prstGeom prst="rect">
            <a:avLst/>
          </a:prstGeom>
        </p:spPr>
        <p:txBody>
          <a:bodyPr spcFirstLastPara="1" wrap="square" lIns="91425" tIns="91425" rIns="91425" bIns="91425" anchor="t" anchorCtr="0">
            <a:noAutofit/>
          </a:bodyPr>
          <a:lstStyle>
            <a:lvl1pPr marL="457200" lvl="0" indent="-381000" algn="ctr" rtl="0">
              <a:spcBef>
                <a:spcPts val="600"/>
              </a:spcBef>
              <a:spcAft>
                <a:spcPts val="0"/>
              </a:spcAft>
              <a:buSzPts val="2400"/>
              <a:buChar char="▷"/>
              <a:defRPr i="1"/>
            </a:lvl1pPr>
            <a:lvl2pPr marL="914400" lvl="1" indent="-381000" algn="ctr" rtl="0">
              <a:spcBef>
                <a:spcPts val="0"/>
              </a:spcBef>
              <a:spcAft>
                <a:spcPts val="0"/>
              </a:spcAft>
              <a:buSzPts val="2400"/>
              <a:buChar char="○"/>
              <a:defRPr i="1"/>
            </a:lvl2pPr>
            <a:lvl3pPr marL="1371600" lvl="2" indent="-381000" algn="ctr" rtl="0">
              <a:spcBef>
                <a:spcPts val="0"/>
              </a:spcBef>
              <a:spcAft>
                <a:spcPts val="0"/>
              </a:spcAft>
              <a:buSzPts val="2400"/>
              <a:buChar char="■"/>
              <a:defRPr i="1"/>
            </a:lvl3pPr>
            <a:lvl4pPr marL="1828800" lvl="3" indent="-381000" algn="ctr" rtl="0">
              <a:spcBef>
                <a:spcPts val="0"/>
              </a:spcBef>
              <a:spcAft>
                <a:spcPts val="0"/>
              </a:spcAft>
              <a:buSzPts val="2400"/>
              <a:buChar char="●"/>
              <a:defRPr i="1"/>
            </a:lvl4pPr>
            <a:lvl5pPr marL="2286000" lvl="4" indent="-381000" algn="ctr" rtl="0">
              <a:spcBef>
                <a:spcPts val="0"/>
              </a:spcBef>
              <a:spcAft>
                <a:spcPts val="0"/>
              </a:spcAft>
              <a:buSzPts val="2400"/>
              <a:buChar char="○"/>
              <a:defRPr i="1"/>
            </a:lvl5pPr>
            <a:lvl6pPr marL="2743200" lvl="5" indent="-381000" algn="ctr" rtl="0">
              <a:spcBef>
                <a:spcPts val="0"/>
              </a:spcBef>
              <a:spcAft>
                <a:spcPts val="0"/>
              </a:spcAft>
              <a:buSzPts val="2400"/>
              <a:buChar char="■"/>
              <a:defRPr i="1"/>
            </a:lvl6pPr>
            <a:lvl7pPr marL="3200400" lvl="6" indent="-381000" algn="ctr" rtl="0">
              <a:spcBef>
                <a:spcPts val="0"/>
              </a:spcBef>
              <a:spcAft>
                <a:spcPts val="0"/>
              </a:spcAft>
              <a:buSzPts val="2400"/>
              <a:buChar char="●"/>
              <a:defRPr i="1"/>
            </a:lvl7pPr>
            <a:lvl8pPr marL="3657600" lvl="7" indent="-381000" algn="ctr" rtl="0">
              <a:spcBef>
                <a:spcPts val="0"/>
              </a:spcBef>
              <a:spcAft>
                <a:spcPts val="0"/>
              </a:spcAft>
              <a:buSzPts val="2400"/>
              <a:buChar char="○"/>
              <a:defRPr i="1"/>
            </a:lvl8pPr>
            <a:lvl9pPr marL="4114800" lvl="8" indent="-381000" algn="ctr">
              <a:spcBef>
                <a:spcPts val="0"/>
              </a:spcBef>
              <a:spcAft>
                <a:spcPts val="0"/>
              </a:spcAft>
              <a:buSzPts val="2400"/>
              <a:buChar char="■"/>
              <a:defRPr i="1"/>
            </a:lvl9pPr>
          </a:lstStyle>
          <a:p>
            <a:endParaRPr/>
          </a:p>
        </p:txBody>
      </p:sp>
      <p:sp>
        <p:nvSpPr>
          <p:cNvPr id="25" name="Google Shape;25;p4"/>
          <p:cNvSpPr txBox="1"/>
          <p:nvPr/>
        </p:nvSpPr>
        <p:spPr>
          <a:xfrm>
            <a:off x="3593400" y="118141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b="1">
                <a:solidFill>
                  <a:schemeClr val="accent6"/>
                </a:solidFill>
              </a:rPr>
              <a:t>“</a:t>
            </a:r>
            <a:endParaRPr sz="9600" b="1">
              <a:solidFill>
                <a:schemeClr val="accent6"/>
              </a:solidFill>
            </a:endParaRPr>
          </a:p>
        </p:txBody>
      </p:sp>
      <p:sp>
        <p:nvSpPr>
          <p:cNvPr id="26" name="Google Shape;26;p4"/>
          <p:cNvSpPr/>
          <p:nvPr/>
        </p:nvSpPr>
        <p:spPr>
          <a:xfrm>
            <a:off x="5723283" y="1599675"/>
            <a:ext cx="17103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7434177" y="1599675"/>
            <a:ext cx="17103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0" y="1599675"/>
            <a:ext cx="17103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1710425" y="1599675"/>
            <a:ext cx="17103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a:spLocks noGrp="1"/>
          </p:cNvSpPr>
          <p:nvPr>
            <p:ph type="sldNum" idx="12"/>
          </p:nvPr>
        </p:nvSpPr>
        <p:spPr>
          <a:xfrm>
            <a:off x="-125" y="4830281"/>
            <a:ext cx="9144000" cy="3135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93020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8"/>
        <p:cNvGrpSpPr/>
        <p:nvPr/>
      </p:nvGrpSpPr>
      <p:grpSpPr>
        <a:xfrm>
          <a:off x="0" y="0"/>
          <a:ext cx="0" cy="0"/>
          <a:chOff x="0" y="0"/>
          <a:chExt cx="0" cy="0"/>
        </a:xfrm>
      </p:grpSpPr>
      <p:sp>
        <p:nvSpPr>
          <p:cNvPr id="49" name="Google Shape;49;p7"/>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7"/>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7"/>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7"/>
          <p:cNvSpPr txBox="1">
            <a:spLocks noGrp="1"/>
          </p:cNvSpPr>
          <p:nvPr>
            <p:ph type="title"/>
          </p:nvPr>
        </p:nvSpPr>
        <p:spPr>
          <a:xfrm>
            <a:off x="893700" y="358388"/>
            <a:ext cx="64626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4" name="Google Shape;54;p7"/>
          <p:cNvSpPr txBox="1">
            <a:spLocks noGrp="1"/>
          </p:cNvSpPr>
          <p:nvPr>
            <p:ph type="body" idx="1"/>
          </p:nvPr>
        </p:nvSpPr>
        <p:spPr>
          <a:xfrm>
            <a:off x="893700" y="1200150"/>
            <a:ext cx="2371200" cy="37257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5" name="Google Shape;55;p7"/>
          <p:cNvSpPr txBox="1">
            <a:spLocks noGrp="1"/>
          </p:cNvSpPr>
          <p:nvPr>
            <p:ph type="body" idx="2"/>
          </p:nvPr>
        </p:nvSpPr>
        <p:spPr>
          <a:xfrm>
            <a:off x="3386404" y="1200150"/>
            <a:ext cx="2371200" cy="37257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6" name="Google Shape;56;p7"/>
          <p:cNvSpPr txBox="1">
            <a:spLocks noGrp="1"/>
          </p:cNvSpPr>
          <p:nvPr>
            <p:ph type="body" idx="3"/>
          </p:nvPr>
        </p:nvSpPr>
        <p:spPr>
          <a:xfrm>
            <a:off x="5879107" y="1200150"/>
            <a:ext cx="2371200" cy="37257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7" name="Google Shape;57;p7"/>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966060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93700" y="358388"/>
            <a:ext cx="64626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1pPr>
            <a:lvl2pPr lvl="1">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2pPr>
            <a:lvl3pPr lvl="2">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3pPr>
            <a:lvl4pPr lvl="3">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4pPr>
            <a:lvl5pPr lvl="4">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5pPr>
            <a:lvl6pPr lvl="5">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6pPr>
            <a:lvl7pPr lvl="6">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7pPr>
            <a:lvl8pPr lvl="7">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8pPr>
            <a:lvl9pPr lvl="8">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893700" y="1373588"/>
            <a:ext cx="6462600" cy="35523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6"/>
              </a:buClr>
              <a:buSzPts val="2400"/>
              <a:buFont typeface="Lato"/>
              <a:buChar char="▷"/>
              <a:defRPr sz="2400">
                <a:solidFill>
                  <a:schemeClr val="dk1"/>
                </a:solidFill>
                <a:latin typeface="Lato"/>
                <a:ea typeface="Lato"/>
                <a:cs typeface="Lato"/>
                <a:sym typeface="Lato"/>
              </a:defRPr>
            </a:lvl1pPr>
            <a:lvl2pPr marL="914400" lvl="1"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2pPr>
            <a:lvl3pPr marL="1371600" lvl="2"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3pPr>
            <a:lvl4pPr marL="1828800" lvl="3"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4pPr>
            <a:lvl5pPr marL="2286000" lvl="4"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5pPr>
            <a:lvl6pPr marL="2743200" lvl="5"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6pPr>
            <a:lvl7pPr marL="3200400" lvl="6"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7pPr>
            <a:lvl8pPr marL="3657600" lvl="7"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8pPr>
            <a:lvl9pPr marL="4114800" lvl="8"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80575" y="4696933"/>
            <a:ext cx="548700" cy="313500"/>
          </a:xfrm>
          <a:prstGeom prst="rect">
            <a:avLst/>
          </a:prstGeom>
          <a:noFill/>
          <a:ln>
            <a:noFill/>
          </a:ln>
        </p:spPr>
        <p:txBody>
          <a:bodyPr spcFirstLastPara="1" wrap="square" lIns="91425" tIns="91425" rIns="91425" bIns="91425" anchor="t" anchorCtr="0">
            <a:noAutofit/>
          </a:bodyPr>
          <a:lstStyle>
            <a:lvl1pPr lvl="0" algn="r">
              <a:buNone/>
              <a:defRPr sz="1300">
                <a:solidFill>
                  <a:schemeClr val="accent6"/>
                </a:solidFill>
                <a:latin typeface="Lato"/>
                <a:ea typeface="Lato"/>
                <a:cs typeface="Lato"/>
                <a:sym typeface="Lato"/>
              </a:defRPr>
            </a:lvl1pPr>
            <a:lvl2pPr lvl="1" algn="r">
              <a:buNone/>
              <a:defRPr sz="1300">
                <a:solidFill>
                  <a:schemeClr val="accent6"/>
                </a:solidFill>
                <a:latin typeface="Lato"/>
                <a:ea typeface="Lato"/>
                <a:cs typeface="Lato"/>
                <a:sym typeface="Lato"/>
              </a:defRPr>
            </a:lvl2pPr>
            <a:lvl3pPr lvl="2" algn="r">
              <a:buNone/>
              <a:defRPr sz="1300">
                <a:solidFill>
                  <a:schemeClr val="accent6"/>
                </a:solidFill>
                <a:latin typeface="Lato"/>
                <a:ea typeface="Lato"/>
                <a:cs typeface="Lato"/>
                <a:sym typeface="Lato"/>
              </a:defRPr>
            </a:lvl3pPr>
            <a:lvl4pPr lvl="3" algn="r">
              <a:buNone/>
              <a:defRPr sz="1300">
                <a:solidFill>
                  <a:schemeClr val="accent6"/>
                </a:solidFill>
                <a:latin typeface="Lato"/>
                <a:ea typeface="Lato"/>
                <a:cs typeface="Lato"/>
                <a:sym typeface="Lato"/>
              </a:defRPr>
            </a:lvl4pPr>
            <a:lvl5pPr lvl="4" algn="r">
              <a:buNone/>
              <a:defRPr sz="1300">
                <a:solidFill>
                  <a:schemeClr val="accent6"/>
                </a:solidFill>
                <a:latin typeface="Lato"/>
                <a:ea typeface="Lato"/>
                <a:cs typeface="Lato"/>
                <a:sym typeface="Lato"/>
              </a:defRPr>
            </a:lvl5pPr>
            <a:lvl6pPr lvl="5" algn="r">
              <a:buNone/>
              <a:defRPr sz="1300">
                <a:solidFill>
                  <a:schemeClr val="accent6"/>
                </a:solidFill>
                <a:latin typeface="Lato"/>
                <a:ea typeface="Lato"/>
                <a:cs typeface="Lato"/>
                <a:sym typeface="Lato"/>
              </a:defRPr>
            </a:lvl6pPr>
            <a:lvl7pPr lvl="6" algn="r">
              <a:buNone/>
              <a:defRPr sz="1300">
                <a:solidFill>
                  <a:schemeClr val="accent6"/>
                </a:solidFill>
                <a:latin typeface="Lato"/>
                <a:ea typeface="Lato"/>
                <a:cs typeface="Lato"/>
                <a:sym typeface="Lato"/>
              </a:defRPr>
            </a:lvl7pPr>
            <a:lvl8pPr lvl="7" algn="r">
              <a:buNone/>
              <a:defRPr sz="1300">
                <a:solidFill>
                  <a:schemeClr val="accent6"/>
                </a:solidFill>
                <a:latin typeface="Lato"/>
                <a:ea typeface="Lato"/>
                <a:cs typeface="Lato"/>
                <a:sym typeface="Lato"/>
              </a:defRPr>
            </a:lvl8pPr>
            <a:lvl9pPr lvl="8" algn="r">
              <a:buNone/>
              <a:defRPr sz="1300">
                <a:solidFill>
                  <a:schemeClr val="accent6"/>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7" r:id="rId3"/>
    <p:sldLayoutId id="2147483659" r:id="rId4"/>
    <p:sldLayoutId id="2147483660" r:id="rId5"/>
    <p:sldLayoutId id="2147483661"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en.wikipedia.org/wiki/Academic_grading_in_the_United_States#Numerical_and_letter_grades"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en.wikipedia.org/wiki/Academic_grading_in_the_United_States#Numerical_and_letter_grade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hackerrank.com/challenges/java-inheritance-2/problem" TargetMode="External"/><Relationship Id="rId7" Type="http://schemas.openxmlformats.org/officeDocument/2006/relationships/hyperlink" Target="https://www.hackerrank.com/challenges/java-instanceof-keyword/problem" TargetMode="External"/><Relationship Id="rId2" Type="http://schemas.openxmlformats.org/officeDocument/2006/relationships/hyperlink" Target="https://www.hackerrank.com/challenges/java-inheritance-1/problem" TargetMode="External"/><Relationship Id="rId1" Type="http://schemas.openxmlformats.org/officeDocument/2006/relationships/slideLayout" Target="../slideLayouts/slideLayout2.xml"/><Relationship Id="rId6" Type="http://schemas.openxmlformats.org/officeDocument/2006/relationships/hyperlink" Target="https://www.hackerrank.com/challenges/java-method-overriding/problem" TargetMode="External"/><Relationship Id="rId5" Type="http://schemas.openxmlformats.org/officeDocument/2006/relationships/hyperlink" Target="https://www.hackerrank.com/challenges/java-interface/problem" TargetMode="External"/><Relationship Id="rId4" Type="http://schemas.openxmlformats.org/officeDocument/2006/relationships/hyperlink" Target="https://www.hackerrank.com/challenges/java-abstract-class/problem"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www.baeldung.com/java-classes-objects" TargetMode="External"/><Relationship Id="rId2" Type="http://schemas.openxmlformats.org/officeDocument/2006/relationships/hyperlink" Target="https://www.baeldung.com/java-oop"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2"/>
          <p:cNvSpPr txBox="1">
            <a:spLocks noGrp="1"/>
          </p:cNvSpPr>
          <p:nvPr>
            <p:ph type="ctrTitle"/>
          </p:nvPr>
        </p:nvSpPr>
        <p:spPr>
          <a:xfrm>
            <a:off x="718376" y="1354549"/>
            <a:ext cx="8325540" cy="1159800"/>
          </a:xfrm>
          <a:prstGeom prst="rect">
            <a:avLst/>
          </a:prstGeom>
        </p:spPr>
        <p:txBody>
          <a:bodyPr spcFirstLastPara="1" wrap="square" lIns="91425" tIns="91425" rIns="91425" bIns="91425" anchor="t" anchorCtr="0">
            <a:noAutofit/>
          </a:bodyPr>
          <a:lstStyle/>
          <a:p>
            <a:r>
              <a:rPr lang="en-US" dirty="0"/>
              <a:t>Lesson 3 – </a:t>
            </a:r>
            <a:r>
              <a:rPr lang="en-US" sz="2800" dirty="0"/>
              <a:t>Object-oriented programming</a:t>
            </a:r>
            <a:endParaRPr lang="ru-RU" dirty="0"/>
          </a:p>
        </p:txBody>
      </p:sp>
    </p:spTree>
    <p:extLst>
      <p:ext uri="{BB962C8B-B14F-4D97-AF65-F5344CB8AC3E}">
        <p14:creationId xmlns:p14="http://schemas.microsoft.com/office/powerpoint/2010/main" val="12618838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1AD8A-DE46-3F43-A74C-167D18A12EC0}"/>
              </a:ext>
            </a:extLst>
          </p:cNvPr>
          <p:cNvSpPr>
            <a:spLocks noGrp="1"/>
          </p:cNvSpPr>
          <p:nvPr>
            <p:ph type="title"/>
          </p:nvPr>
        </p:nvSpPr>
        <p:spPr/>
        <p:txBody>
          <a:bodyPr/>
          <a:lstStyle/>
          <a:p>
            <a:r>
              <a:rPr lang="en-US" dirty="0"/>
              <a:t>Overloading priority</a:t>
            </a:r>
            <a:endParaRPr lang="en-UA" dirty="0"/>
          </a:p>
        </p:txBody>
      </p:sp>
      <p:sp>
        <p:nvSpPr>
          <p:cNvPr id="6" name="Text Placeholder 5">
            <a:extLst>
              <a:ext uri="{FF2B5EF4-FFF2-40B4-BE49-F238E27FC236}">
                <a16:creationId xmlns:a16="http://schemas.microsoft.com/office/drawing/2014/main" id="{C7A339D5-B5BB-CA4B-9187-1C80F6EEC516}"/>
              </a:ext>
            </a:extLst>
          </p:cNvPr>
          <p:cNvSpPr>
            <a:spLocks noGrp="1"/>
          </p:cNvSpPr>
          <p:nvPr>
            <p:ph type="body" idx="1"/>
          </p:nvPr>
        </p:nvSpPr>
        <p:spPr/>
        <p:txBody>
          <a:bodyPr/>
          <a:lstStyle/>
          <a:p>
            <a:r>
              <a:rPr lang="en-US" i="1" dirty="0">
                <a:solidFill>
                  <a:schemeClr val="tx1"/>
                </a:solidFill>
              </a:rPr>
              <a:t>Exact match by type</a:t>
            </a:r>
          </a:p>
          <a:p>
            <a:r>
              <a:rPr lang="en-US" i="1" dirty="0">
                <a:solidFill>
                  <a:schemeClr val="tx1"/>
                </a:solidFill>
              </a:rPr>
              <a:t>Matching a superclass type</a:t>
            </a:r>
          </a:p>
          <a:p>
            <a:r>
              <a:rPr lang="en-US" i="1" dirty="0">
                <a:solidFill>
                  <a:schemeClr val="tx1"/>
                </a:solidFill>
              </a:rPr>
              <a:t>Converting to a larger primitive type</a:t>
            </a:r>
          </a:p>
          <a:p>
            <a:r>
              <a:rPr lang="en-US" i="1" dirty="0">
                <a:solidFill>
                  <a:schemeClr val="tx1"/>
                </a:solidFill>
              </a:rPr>
              <a:t>Converting to an </a:t>
            </a:r>
            <a:r>
              <a:rPr lang="en-US" i="1" dirty="0" err="1">
                <a:solidFill>
                  <a:schemeClr val="tx1"/>
                </a:solidFill>
              </a:rPr>
              <a:t>autoboxed</a:t>
            </a:r>
            <a:r>
              <a:rPr lang="en-US" i="1" dirty="0">
                <a:solidFill>
                  <a:schemeClr val="tx1"/>
                </a:solidFill>
              </a:rPr>
              <a:t> type</a:t>
            </a:r>
          </a:p>
          <a:p>
            <a:r>
              <a:rPr lang="en-US" i="1" dirty="0" err="1">
                <a:solidFill>
                  <a:schemeClr val="tx1"/>
                </a:solidFill>
              </a:rPr>
              <a:t>Varargs</a:t>
            </a:r>
            <a:endParaRPr lang="en-US" i="1" dirty="0">
              <a:solidFill>
                <a:schemeClr val="tx1"/>
              </a:solidFill>
            </a:endParaRPr>
          </a:p>
          <a:p>
            <a:endParaRPr lang="en-UA" dirty="0"/>
          </a:p>
        </p:txBody>
      </p:sp>
      <p:sp>
        <p:nvSpPr>
          <p:cNvPr id="5" name="Slide Number Placeholder 4">
            <a:extLst>
              <a:ext uri="{FF2B5EF4-FFF2-40B4-BE49-F238E27FC236}">
                <a16:creationId xmlns:a16="http://schemas.microsoft.com/office/drawing/2014/main" id="{AFAB28F5-FC9C-744E-A5D1-930D59E7BB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2620519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F0CC5-717E-EA41-90BF-C74C15B79FB3}"/>
              </a:ext>
            </a:extLst>
          </p:cNvPr>
          <p:cNvSpPr>
            <a:spLocks noGrp="1"/>
          </p:cNvSpPr>
          <p:nvPr>
            <p:ph type="title"/>
          </p:nvPr>
        </p:nvSpPr>
        <p:spPr/>
        <p:txBody>
          <a:bodyPr/>
          <a:lstStyle/>
          <a:p>
            <a:r>
              <a:rPr lang="en-UA" dirty="0"/>
              <a:t>Overloading example</a:t>
            </a:r>
          </a:p>
        </p:txBody>
      </p:sp>
      <p:sp>
        <p:nvSpPr>
          <p:cNvPr id="3" name="Text Placeholder 2">
            <a:extLst>
              <a:ext uri="{FF2B5EF4-FFF2-40B4-BE49-F238E27FC236}">
                <a16:creationId xmlns:a16="http://schemas.microsoft.com/office/drawing/2014/main" id="{2B06B259-7706-3B4B-BD35-64AF6241A76E}"/>
              </a:ext>
            </a:extLst>
          </p:cNvPr>
          <p:cNvSpPr>
            <a:spLocks noGrp="1"/>
          </p:cNvSpPr>
          <p:nvPr>
            <p:ph type="body" idx="1"/>
          </p:nvPr>
        </p:nvSpPr>
        <p:spPr>
          <a:xfrm>
            <a:off x="893700" y="1215788"/>
            <a:ext cx="6462600" cy="3710100"/>
          </a:xfrm>
        </p:spPr>
        <p:txBody>
          <a:bodyPr/>
          <a:lstStyle/>
          <a:p>
            <a:pPr marL="114300" indent="0">
              <a:buNone/>
            </a:pPr>
            <a:r>
              <a:rPr lang="en-GB" sz="900" dirty="0">
                <a:solidFill>
                  <a:srgbClr val="0033B3"/>
                </a:solidFill>
              </a:rPr>
              <a:t>class </a:t>
            </a:r>
            <a:r>
              <a:rPr lang="en-GB" sz="900" dirty="0">
                <a:solidFill>
                  <a:srgbClr val="000000"/>
                </a:solidFill>
              </a:rPr>
              <a:t>Overloading </a:t>
            </a:r>
            <a:r>
              <a:rPr lang="en-GB" sz="900" dirty="0"/>
              <a:t>{</a:t>
            </a:r>
            <a:br>
              <a:rPr lang="en-GB" sz="900" dirty="0"/>
            </a:br>
            <a:r>
              <a:rPr lang="en-GB" sz="900" dirty="0"/>
              <a:t>    </a:t>
            </a:r>
            <a:r>
              <a:rPr lang="en-GB" sz="900" dirty="0">
                <a:solidFill>
                  <a:srgbClr val="0033B3"/>
                </a:solidFill>
              </a:rPr>
              <a:t>static void </a:t>
            </a:r>
            <a:r>
              <a:rPr lang="en-GB" sz="900" dirty="0" err="1">
                <a:solidFill>
                  <a:srgbClr val="00627A"/>
                </a:solidFill>
              </a:rPr>
              <a:t>overloadedMethod</a:t>
            </a:r>
            <a:r>
              <a:rPr lang="en-GB" sz="900" dirty="0"/>
              <a:t>(</a:t>
            </a:r>
            <a:r>
              <a:rPr lang="en-GB" sz="900" dirty="0">
                <a:solidFill>
                  <a:srgbClr val="0033B3"/>
                </a:solidFill>
              </a:rPr>
              <a:t>int </a:t>
            </a:r>
            <a:r>
              <a:rPr lang="en-GB" sz="900" dirty="0" err="1"/>
              <a:t>i</a:t>
            </a:r>
            <a:r>
              <a:rPr lang="en-GB" sz="900" dirty="0"/>
              <a:t>) { </a:t>
            </a:r>
            <a:r>
              <a:rPr lang="en-GB" sz="900" i="1" dirty="0">
                <a:solidFill>
                  <a:srgbClr val="8C8C8C"/>
                </a:solidFill>
              </a:rPr>
              <a:t>//will enter if nothing is commented      </a:t>
            </a:r>
            <a:br>
              <a:rPr lang="en-GB" sz="900" i="1" dirty="0">
                <a:solidFill>
                  <a:srgbClr val="8C8C8C"/>
                </a:solidFill>
              </a:rPr>
            </a:br>
            <a:r>
              <a:rPr lang="en-GB" sz="900" i="1" dirty="0">
                <a:solidFill>
                  <a:srgbClr val="8C8C8C"/>
                </a:solidFill>
              </a:rPr>
              <a:t>        </a:t>
            </a:r>
            <a:r>
              <a:rPr lang="en-GB" sz="900" dirty="0" err="1">
                <a:solidFill>
                  <a:srgbClr val="000000"/>
                </a:solidFill>
              </a:rPr>
              <a:t>System</a:t>
            </a:r>
            <a:r>
              <a:rPr lang="en-GB" sz="900" dirty="0" err="1"/>
              <a:t>.</a:t>
            </a:r>
            <a:r>
              <a:rPr lang="en-GB" sz="900" i="1" dirty="0" err="1">
                <a:solidFill>
                  <a:srgbClr val="871094"/>
                </a:solidFill>
              </a:rPr>
              <a:t>out</a:t>
            </a:r>
            <a:r>
              <a:rPr lang="en-GB" sz="900" dirty="0" err="1"/>
              <a:t>.println</a:t>
            </a:r>
            <a:r>
              <a:rPr lang="en-GB" sz="900" dirty="0"/>
              <a:t>(</a:t>
            </a:r>
            <a:r>
              <a:rPr lang="en-GB" sz="900" dirty="0">
                <a:solidFill>
                  <a:srgbClr val="067D17"/>
                </a:solidFill>
              </a:rPr>
              <a:t>"in int"</a:t>
            </a:r>
            <a:r>
              <a:rPr lang="en-GB" sz="900" dirty="0"/>
              <a:t>);</a:t>
            </a:r>
            <a:br>
              <a:rPr lang="en-GB" sz="900" dirty="0"/>
            </a:br>
            <a:r>
              <a:rPr lang="en-GB" sz="900" dirty="0"/>
              <a:t>    }</a:t>
            </a:r>
            <a:br>
              <a:rPr lang="en-GB" sz="900" dirty="0"/>
            </a:br>
            <a:br>
              <a:rPr lang="en-GB" sz="900" dirty="0"/>
            </a:br>
            <a:r>
              <a:rPr lang="en-GB" sz="900" dirty="0"/>
              <a:t>    </a:t>
            </a:r>
            <a:r>
              <a:rPr lang="en-GB" sz="900" dirty="0">
                <a:solidFill>
                  <a:srgbClr val="0033B3"/>
                </a:solidFill>
              </a:rPr>
              <a:t>static void </a:t>
            </a:r>
            <a:r>
              <a:rPr lang="en-GB" sz="900" dirty="0" err="1">
                <a:solidFill>
                  <a:srgbClr val="00627A"/>
                </a:solidFill>
              </a:rPr>
              <a:t>overloadedMethod</a:t>
            </a:r>
            <a:r>
              <a:rPr lang="en-GB" sz="900" dirty="0"/>
              <a:t>(</a:t>
            </a:r>
            <a:r>
              <a:rPr lang="en-GB" sz="900" dirty="0">
                <a:solidFill>
                  <a:srgbClr val="0033B3"/>
                </a:solidFill>
              </a:rPr>
              <a:t>long </a:t>
            </a:r>
            <a:r>
              <a:rPr lang="en-GB" sz="900" dirty="0" err="1"/>
              <a:t>i</a:t>
            </a:r>
            <a:r>
              <a:rPr lang="en-GB" sz="900" dirty="0"/>
              <a:t>) { </a:t>
            </a:r>
            <a:r>
              <a:rPr lang="en-GB" sz="900" i="1" dirty="0">
                <a:solidFill>
                  <a:srgbClr val="8C8C8C"/>
                </a:solidFill>
              </a:rPr>
              <a:t>//will enter if comment 'int'      </a:t>
            </a:r>
            <a:br>
              <a:rPr lang="en-GB" sz="900" i="1" dirty="0">
                <a:solidFill>
                  <a:srgbClr val="8C8C8C"/>
                </a:solidFill>
              </a:rPr>
            </a:br>
            <a:r>
              <a:rPr lang="en-GB" sz="900" i="1" dirty="0">
                <a:solidFill>
                  <a:srgbClr val="8C8C8C"/>
                </a:solidFill>
              </a:rPr>
              <a:t>        </a:t>
            </a:r>
            <a:r>
              <a:rPr lang="en-GB" sz="900" dirty="0" err="1">
                <a:solidFill>
                  <a:srgbClr val="000000"/>
                </a:solidFill>
              </a:rPr>
              <a:t>System</a:t>
            </a:r>
            <a:r>
              <a:rPr lang="en-GB" sz="900" dirty="0" err="1"/>
              <a:t>.</a:t>
            </a:r>
            <a:r>
              <a:rPr lang="en-GB" sz="900" i="1" dirty="0" err="1">
                <a:solidFill>
                  <a:srgbClr val="871094"/>
                </a:solidFill>
              </a:rPr>
              <a:t>out</a:t>
            </a:r>
            <a:r>
              <a:rPr lang="en-GB" sz="900" dirty="0" err="1"/>
              <a:t>.println</a:t>
            </a:r>
            <a:r>
              <a:rPr lang="en-GB" sz="900" dirty="0"/>
              <a:t>(</a:t>
            </a:r>
            <a:r>
              <a:rPr lang="en-GB" sz="900" dirty="0">
                <a:solidFill>
                  <a:srgbClr val="067D17"/>
                </a:solidFill>
              </a:rPr>
              <a:t>"in long"</a:t>
            </a:r>
            <a:r>
              <a:rPr lang="en-GB" sz="900" dirty="0"/>
              <a:t>);</a:t>
            </a:r>
            <a:br>
              <a:rPr lang="en-GB" sz="900" dirty="0"/>
            </a:br>
            <a:r>
              <a:rPr lang="en-GB" sz="900" dirty="0"/>
              <a:t>    }</a:t>
            </a:r>
            <a:br>
              <a:rPr lang="en-GB" sz="900" dirty="0"/>
            </a:br>
            <a:br>
              <a:rPr lang="en-GB" sz="900" dirty="0"/>
            </a:br>
            <a:r>
              <a:rPr lang="en-GB" sz="900" dirty="0"/>
              <a:t>    </a:t>
            </a:r>
            <a:r>
              <a:rPr lang="en-GB" sz="900" dirty="0">
                <a:solidFill>
                  <a:srgbClr val="0033B3"/>
                </a:solidFill>
              </a:rPr>
              <a:t>static void </a:t>
            </a:r>
            <a:r>
              <a:rPr lang="en-GB" sz="900" dirty="0" err="1">
                <a:solidFill>
                  <a:srgbClr val="00627A"/>
                </a:solidFill>
              </a:rPr>
              <a:t>overloadedMethod</a:t>
            </a:r>
            <a:r>
              <a:rPr lang="en-GB" sz="900" dirty="0"/>
              <a:t>(</a:t>
            </a:r>
            <a:r>
              <a:rPr lang="en-GB" sz="900" dirty="0">
                <a:solidFill>
                  <a:srgbClr val="000000"/>
                </a:solidFill>
              </a:rPr>
              <a:t>Integer </a:t>
            </a:r>
            <a:r>
              <a:rPr lang="en-GB" sz="900" dirty="0" err="1"/>
              <a:t>i</a:t>
            </a:r>
            <a:r>
              <a:rPr lang="en-GB" sz="900" dirty="0"/>
              <a:t>) { </a:t>
            </a:r>
            <a:r>
              <a:rPr lang="en-GB" sz="900" i="1" dirty="0">
                <a:solidFill>
                  <a:srgbClr val="8C8C8C"/>
                </a:solidFill>
              </a:rPr>
              <a:t>//will enter if comment 'int' and 'long'      </a:t>
            </a:r>
            <a:br>
              <a:rPr lang="en-GB" sz="900" i="1" dirty="0">
                <a:solidFill>
                  <a:srgbClr val="8C8C8C"/>
                </a:solidFill>
              </a:rPr>
            </a:br>
            <a:r>
              <a:rPr lang="en-GB" sz="900" i="1" dirty="0">
                <a:solidFill>
                  <a:srgbClr val="8C8C8C"/>
                </a:solidFill>
              </a:rPr>
              <a:t>        </a:t>
            </a:r>
            <a:r>
              <a:rPr lang="en-GB" sz="900" dirty="0" err="1">
                <a:solidFill>
                  <a:srgbClr val="000000"/>
                </a:solidFill>
              </a:rPr>
              <a:t>System</a:t>
            </a:r>
            <a:r>
              <a:rPr lang="en-GB" sz="900" dirty="0" err="1"/>
              <a:t>.</a:t>
            </a:r>
            <a:r>
              <a:rPr lang="en-GB" sz="900" i="1" dirty="0" err="1">
                <a:solidFill>
                  <a:srgbClr val="871094"/>
                </a:solidFill>
              </a:rPr>
              <a:t>out</a:t>
            </a:r>
            <a:r>
              <a:rPr lang="en-GB" sz="900" dirty="0" err="1"/>
              <a:t>.println</a:t>
            </a:r>
            <a:r>
              <a:rPr lang="en-GB" sz="900" dirty="0"/>
              <a:t>(</a:t>
            </a:r>
            <a:r>
              <a:rPr lang="en-GB" sz="900" dirty="0">
                <a:solidFill>
                  <a:srgbClr val="067D17"/>
                </a:solidFill>
              </a:rPr>
              <a:t>"in Integer"</a:t>
            </a:r>
            <a:r>
              <a:rPr lang="en-GB" sz="900" dirty="0"/>
              <a:t>);</a:t>
            </a:r>
            <a:br>
              <a:rPr lang="en-GB" sz="900" dirty="0"/>
            </a:br>
            <a:r>
              <a:rPr lang="en-GB" sz="900" dirty="0"/>
              <a:t>    }</a:t>
            </a:r>
            <a:br>
              <a:rPr lang="en-GB" sz="900" dirty="0"/>
            </a:br>
            <a:br>
              <a:rPr lang="en-GB" sz="900" dirty="0"/>
            </a:br>
            <a:r>
              <a:rPr lang="en-GB" sz="900" dirty="0"/>
              <a:t>    </a:t>
            </a:r>
            <a:r>
              <a:rPr lang="en-GB" sz="900" dirty="0">
                <a:solidFill>
                  <a:srgbClr val="0033B3"/>
                </a:solidFill>
              </a:rPr>
              <a:t>static void </a:t>
            </a:r>
            <a:r>
              <a:rPr lang="en-GB" sz="900" dirty="0" err="1">
                <a:solidFill>
                  <a:srgbClr val="00627A"/>
                </a:solidFill>
              </a:rPr>
              <a:t>overloadedMethod</a:t>
            </a:r>
            <a:r>
              <a:rPr lang="en-GB" sz="900" dirty="0"/>
              <a:t>(</a:t>
            </a:r>
            <a:r>
              <a:rPr lang="en-GB" sz="900" dirty="0">
                <a:solidFill>
                  <a:srgbClr val="000000"/>
                </a:solidFill>
              </a:rPr>
              <a:t>Number </a:t>
            </a:r>
            <a:r>
              <a:rPr lang="en-GB" sz="900" dirty="0" err="1"/>
              <a:t>i</a:t>
            </a:r>
            <a:r>
              <a:rPr lang="en-GB" sz="900" dirty="0"/>
              <a:t>) { </a:t>
            </a:r>
            <a:r>
              <a:rPr lang="en-GB" sz="900" i="1" dirty="0">
                <a:solidFill>
                  <a:srgbClr val="8C8C8C"/>
                </a:solidFill>
              </a:rPr>
              <a:t>//will enter if comment 'int’, 'long' and 'Integer'      </a:t>
            </a:r>
            <a:br>
              <a:rPr lang="en-GB" sz="900" i="1" dirty="0">
                <a:solidFill>
                  <a:srgbClr val="8C8C8C"/>
                </a:solidFill>
              </a:rPr>
            </a:br>
            <a:r>
              <a:rPr lang="en-GB" sz="900" i="1" dirty="0">
                <a:solidFill>
                  <a:srgbClr val="8C8C8C"/>
                </a:solidFill>
              </a:rPr>
              <a:t>        </a:t>
            </a:r>
            <a:r>
              <a:rPr lang="en-GB" sz="900" dirty="0" err="1">
                <a:solidFill>
                  <a:srgbClr val="000000"/>
                </a:solidFill>
              </a:rPr>
              <a:t>System</a:t>
            </a:r>
            <a:r>
              <a:rPr lang="en-GB" sz="900" dirty="0" err="1"/>
              <a:t>.</a:t>
            </a:r>
            <a:r>
              <a:rPr lang="en-GB" sz="900" i="1" dirty="0" err="1">
                <a:solidFill>
                  <a:srgbClr val="871094"/>
                </a:solidFill>
              </a:rPr>
              <a:t>out</a:t>
            </a:r>
            <a:r>
              <a:rPr lang="en-GB" sz="900" dirty="0" err="1"/>
              <a:t>.println</a:t>
            </a:r>
            <a:r>
              <a:rPr lang="en-GB" sz="900" dirty="0"/>
              <a:t>(</a:t>
            </a:r>
            <a:r>
              <a:rPr lang="en-GB" sz="900" dirty="0">
                <a:solidFill>
                  <a:srgbClr val="067D17"/>
                </a:solidFill>
              </a:rPr>
              <a:t>"in Number"</a:t>
            </a:r>
            <a:r>
              <a:rPr lang="en-GB" sz="900" dirty="0"/>
              <a:t>);</a:t>
            </a:r>
            <a:br>
              <a:rPr lang="en-GB" sz="900" dirty="0"/>
            </a:br>
            <a:r>
              <a:rPr lang="en-GB" sz="900" dirty="0"/>
              <a:t>    }</a:t>
            </a:r>
            <a:br>
              <a:rPr lang="en-GB" sz="900" dirty="0"/>
            </a:br>
            <a:br>
              <a:rPr lang="en-GB" sz="900" dirty="0"/>
            </a:br>
            <a:r>
              <a:rPr lang="en-GB" sz="900" dirty="0"/>
              <a:t>    </a:t>
            </a:r>
            <a:r>
              <a:rPr lang="en-GB" sz="900" dirty="0">
                <a:solidFill>
                  <a:srgbClr val="0033B3"/>
                </a:solidFill>
              </a:rPr>
              <a:t>static void </a:t>
            </a:r>
            <a:r>
              <a:rPr lang="en-GB" sz="900" dirty="0" err="1">
                <a:solidFill>
                  <a:srgbClr val="00627A"/>
                </a:solidFill>
              </a:rPr>
              <a:t>overloadedMethod</a:t>
            </a:r>
            <a:r>
              <a:rPr lang="en-GB" sz="900" dirty="0"/>
              <a:t>(</a:t>
            </a:r>
            <a:r>
              <a:rPr lang="en-GB" sz="900" dirty="0">
                <a:solidFill>
                  <a:srgbClr val="0033B3"/>
                </a:solidFill>
              </a:rPr>
              <a:t>int</a:t>
            </a:r>
            <a:r>
              <a:rPr lang="en-GB" sz="900" dirty="0"/>
              <a:t>... </a:t>
            </a:r>
            <a:r>
              <a:rPr lang="en-GB" sz="900" dirty="0" err="1"/>
              <a:t>i</a:t>
            </a:r>
            <a:r>
              <a:rPr lang="en-GB" sz="900" dirty="0"/>
              <a:t>) { </a:t>
            </a:r>
            <a:r>
              <a:rPr lang="en-GB" sz="900" i="1" dirty="0">
                <a:solidFill>
                  <a:srgbClr val="8C8C8C"/>
                </a:solidFill>
              </a:rPr>
              <a:t>//will enter if comment 'int’, 'long’, 'Integer' and 'Number'      </a:t>
            </a:r>
            <a:br>
              <a:rPr lang="en-GB" sz="900" i="1" dirty="0">
                <a:solidFill>
                  <a:srgbClr val="8C8C8C"/>
                </a:solidFill>
              </a:rPr>
            </a:br>
            <a:r>
              <a:rPr lang="en-GB" sz="900" i="1" dirty="0">
                <a:solidFill>
                  <a:srgbClr val="8C8C8C"/>
                </a:solidFill>
              </a:rPr>
              <a:t>        </a:t>
            </a:r>
            <a:r>
              <a:rPr lang="en-GB" sz="900" dirty="0" err="1">
                <a:solidFill>
                  <a:srgbClr val="000000"/>
                </a:solidFill>
              </a:rPr>
              <a:t>System</a:t>
            </a:r>
            <a:r>
              <a:rPr lang="en-GB" sz="900" dirty="0" err="1"/>
              <a:t>.</a:t>
            </a:r>
            <a:r>
              <a:rPr lang="en-GB" sz="900" i="1" dirty="0" err="1">
                <a:solidFill>
                  <a:srgbClr val="871094"/>
                </a:solidFill>
              </a:rPr>
              <a:t>out</a:t>
            </a:r>
            <a:r>
              <a:rPr lang="en-GB" sz="900" dirty="0" err="1"/>
              <a:t>.println</a:t>
            </a:r>
            <a:r>
              <a:rPr lang="en-GB" sz="900" dirty="0"/>
              <a:t>(</a:t>
            </a:r>
            <a:r>
              <a:rPr lang="en-GB" sz="900" dirty="0">
                <a:solidFill>
                  <a:srgbClr val="067D17"/>
                </a:solidFill>
              </a:rPr>
              <a:t>"in var </a:t>
            </a:r>
            <a:r>
              <a:rPr lang="en-GB" sz="900" dirty="0" err="1">
                <a:solidFill>
                  <a:srgbClr val="067D17"/>
                </a:solidFill>
              </a:rPr>
              <a:t>arg</a:t>
            </a:r>
            <a:r>
              <a:rPr lang="en-GB" sz="900" dirty="0">
                <a:solidFill>
                  <a:srgbClr val="067D17"/>
                </a:solidFill>
              </a:rPr>
              <a:t>"</a:t>
            </a:r>
            <a:r>
              <a:rPr lang="en-GB" sz="900" dirty="0"/>
              <a:t>);</a:t>
            </a:r>
            <a:br>
              <a:rPr lang="en-GB" sz="900" dirty="0"/>
            </a:br>
            <a:r>
              <a:rPr lang="en-GB" sz="900" dirty="0"/>
              <a:t>    }</a:t>
            </a:r>
            <a:br>
              <a:rPr lang="en-GB" sz="900" dirty="0"/>
            </a:br>
            <a:br>
              <a:rPr lang="en-GB" sz="900" dirty="0"/>
            </a:br>
            <a:r>
              <a:rPr lang="en-GB" sz="900" dirty="0"/>
              <a:t>    </a:t>
            </a:r>
            <a:r>
              <a:rPr lang="en-GB" sz="900" dirty="0">
                <a:solidFill>
                  <a:srgbClr val="0033B3"/>
                </a:solidFill>
              </a:rPr>
              <a:t>public static void </a:t>
            </a:r>
            <a:r>
              <a:rPr lang="en-GB" sz="900" dirty="0">
                <a:solidFill>
                  <a:srgbClr val="00627A"/>
                </a:solidFill>
              </a:rPr>
              <a:t>main</a:t>
            </a:r>
            <a:r>
              <a:rPr lang="en-GB" sz="900" dirty="0"/>
              <a:t>(</a:t>
            </a:r>
            <a:r>
              <a:rPr lang="en-GB" sz="900" dirty="0">
                <a:solidFill>
                  <a:srgbClr val="000000"/>
                </a:solidFill>
              </a:rPr>
              <a:t>String</a:t>
            </a:r>
            <a:r>
              <a:rPr lang="en-GB" sz="900" dirty="0"/>
              <a:t>[] </a:t>
            </a:r>
            <a:r>
              <a:rPr lang="en-GB" sz="900" dirty="0" err="1"/>
              <a:t>args</a:t>
            </a:r>
            <a:r>
              <a:rPr lang="en-GB" sz="900" dirty="0"/>
              <a:t>) {</a:t>
            </a:r>
            <a:br>
              <a:rPr lang="en-GB" sz="900" dirty="0"/>
            </a:br>
            <a:r>
              <a:rPr lang="en-GB" sz="900" dirty="0"/>
              <a:t>        </a:t>
            </a:r>
            <a:r>
              <a:rPr lang="en-GB" sz="900" i="1" dirty="0" err="1"/>
              <a:t>overloadedMethod</a:t>
            </a:r>
            <a:r>
              <a:rPr lang="en-GB" sz="900" dirty="0"/>
              <a:t>(</a:t>
            </a:r>
            <a:r>
              <a:rPr lang="en-GB" sz="900" dirty="0">
                <a:solidFill>
                  <a:srgbClr val="1750EB"/>
                </a:solidFill>
              </a:rPr>
              <a:t>10</a:t>
            </a:r>
            <a:r>
              <a:rPr lang="en-GB" sz="900" dirty="0"/>
              <a:t>);</a:t>
            </a:r>
            <a:br>
              <a:rPr lang="en-GB" sz="900" dirty="0"/>
            </a:br>
            <a:r>
              <a:rPr lang="en-GB" sz="900" dirty="0"/>
              <a:t>    }</a:t>
            </a:r>
            <a:br>
              <a:rPr lang="en-GB" sz="900" dirty="0"/>
            </a:br>
            <a:r>
              <a:rPr lang="en-GB" sz="900" dirty="0"/>
              <a:t>}</a:t>
            </a:r>
            <a:endParaRPr lang="en-UA" sz="900" dirty="0"/>
          </a:p>
        </p:txBody>
      </p:sp>
      <p:sp>
        <p:nvSpPr>
          <p:cNvPr id="4" name="Slide Number Placeholder 3">
            <a:extLst>
              <a:ext uri="{FF2B5EF4-FFF2-40B4-BE49-F238E27FC236}">
                <a16:creationId xmlns:a16="http://schemas.microsoft.com/office/drawing/2014/main" id="{FF447A45-D6AB-8649-95F4-5EE65A6F0E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684643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F9503-488D-7E40-94F0-3EC91178A8C7}"/>
              </a:ext>
            </a:extLst>
          </p:cNvPr>
          <p:cNvSpPr>
            <a:spLocks noGrp="1"/>
          </p:cNvSpPr>
          <p:nvPr>
            <p:ph type="title"/>
          </p:nvPr>
        </p:nvSpPr>
        <p:spPr/>
        <p:txBody>
          <a:bodyPr/>
          <a:lstStyle/>
          <a:p>
            <a:r>
              <a:rPr lang="en-UA" dirty="0"/>
              <a:t>Class hierarchies</a:t>
            </a:r>
          </a:p>
        </p:txBody>
      </p:sp>
      <p:sp>
        <p:nvSpPr>
          <p:cNvPr id="4" name="Slide Number Placeholder 3">
            <a:extLst>
              <a:ext uri="{FF2B5EF4-FFF2-40B4-BE49-F238E27FC236}">
                <a16:creationId xmlns:a16="http://schemas.microsoft.com/office/drawing/2014/main" id="{E86C3F32-DF1E-A54F-8265-2135F2C89A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7" name="Picture 6">
            <a:extLst>
              <a:ext uri="{FF2B5EF4-FFF2-40B4-BE49-F238E27FC236}">
                <a16:creationId xmlns:a16="http://schemas.microsoft.com/office/drawing/2014/main" id="{4254578D-857A-9A4A-B50C-CCC5F67313B8}"/>
              </a:ext>
            </a:extLst>
          </p:cNvPr>
          <p:cNvPicPr>
            <a:picLocks noChangeAspect="1"/>
          </p:cNvPicPr>
          <p:nvPr/>
        </p:nvPicPr>
        <p:blipFill>
          <a:blip r:embed="rId2"/>
          <a:stretch>
            <a:fillRect/>
          </a:stretch>
        </p:blipFill>
        <p:spPr>
          <a:xfrm>
            <a:off x="2947158" y="1215788"/>
            <a:ext cx="3249684" cy="3655894"/>
          </a:xfrm>
          <a:prstGeom prst="rect">
            <a:avLst/>
          </a:prstGeom>
        </p:spPr>
      </p:pic>
    </p:spTree>
    <p:extLst>
      <p:ext uri="{BB962C8B-B14F-4D97-AF65-F5344CB8AC3E}">
        <p14:creationId xmlns:p14="http://schemas.microsoft.com/office/powerpoint/2010/main" val="2335499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24BCA-D7D1-3C48-BB2F-467BF6EECD56}"/>
              </a:ext>
            </a:extLst>
          </p:cNvPr>
          <p:cNvSpPr>
            <a:spLocks noGrp="1"/>
          </p:cNvSpPr>
          <p:nvPr>
            <p:ph type="title"/>
          </p:nvPr>
        </p:nvSpPr>
        <p:spPr/>
        <p:txBody>
          <a:bodyPr/>
          <a:lstStyle/>
          <a:p>
            <a:r>
              <a:rPr lang="en-UA" dirty="0"/>
              <a:t>Complex </a:t>
            </a:r>
            <a:r>
              <a:rPr lang="en-GB" dirty="0"/>
              <a:t>hierarchy</a:t>
            </a:r>
            <a:r>
              <a:rPr lang="en-UA" dirty="0"/>
              <a:t> example</a:t>
            </a:r>
          </a:p>
        </p:txBody>
      </p:sp>
      <p:sp>
        <p:nvSpPr>
          <p:cNvPr id="4" name="Slide Number Placeholder 3">
            <a:extLst>
              <a:ext uri="{FF2B5EF4-FFF2-40B4-BE49-F238E27FC236}">
                <a16:creationId xmlns:a16="http://schemas.microsoft.com/office/drawing/2014/main" id="{8061B111-348A-4C44-BEB6-7EA832A85A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5" name="Picture 4">
            <a:extLst>
              <a:ext uri="{FF2B5EF4-FFF2-40B4-BE49-F238E27FC236}">
                <a16:creationId xmlns:a16="http://schemas.microsoft.com/office/drawing/2014/main" id="{A0D6DF4A-9E7E-5549-B829-716D1E02934F}"/>
              </a:ext>
            </a:extLst>
          </p:cNvPr>
          <p:cNvPicPr>
            <a:picLocks noChangeAspect="1"/>
          </p:cNvPicPr>
          <p:nvPr/>
        </p:nvPicPr>
        <p:blipFill>
          <a:blip r:embed="rId2"/>
          <a:stretch>
            <a:fillRect/>
          </a:stretch>
        </p:blipFill>
        <p:spPr>
          <a:xfrm>
            <a:off x="2438400" y="1225550"/>
            <a:ext cx="4267200" cy="2692400"/>
          </a:xfrm>
          <a:prstGeom prst="rect">
            <a:avLst/>
          </a:prstGeom>
        </p:spPr>
      </p:pic>
    </p:spTree>
    <p:extLst>
      <p:ext uri="{BB962C8B-B14F-4D97-AF65-F5344CB8AC3E}">
        <p14:creationId xmlns:p14="http://schemas.microsoft.com/office/powerpoint/2010/main" val="2290377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952B34-A8F7-4F43-93D7-EFB97CED9A55}"/>
              </a:ext>
            </a:extLst>
          </p:cNvPr>
          <p:cNvSpPr>
            <a:spLocks noGrp="1"/>
          </p:cNvSpPr>
          <p:nvPr>
            <p:ph type="ctrTitle"/>
          </p:nvPr>
        </p:nvSpPr>
        <p:spPr/>
        <p:txBody>
          <a:bodyPr/>
          <a:lstStyle/>
          <a:p>
            <a:r>
              <a:rPr lang="en-GB" dirty="0"/>
              <a:t>OOP Principles</a:t>
            </a:r>
            <a:endParaRPr lang="en-UA" dirty="0"/>
          </a:p>
        </p:txBody>
      </p:sp>
      <p:sp>
        <p:nvSpPr>
          <p:cNvPr id="4" name="Slide Number Placeholder 3">
            <a:extLst>
              <a:ext uri="{FF2B5EF4-FFF2-40B4-BE49-F238E27FC236}">
                <a16:creationId xmlns:a16="http://schemas.microsoft.com/office/drawing/2014/main" id="{747B65F2-FB81-B140-868D-142BB316CE77}"/>
              </a:ext>
            </a:extLst>
          </p:cNvPr>
          <p:cNvSpPr>
            <a:spLocks noGrp="1"/>
          </p:cNvSpPr>
          <p:nvPr>
            <p:ph type="sldNum" idx="4294967295"/>
          </p:nvPr>
        </p:nvSpPr>
        <p:spPr>
          <a:xfrm>
            <a:off x="8594725" y="4697413"/>
            <a:ext cx="549275" cy="312737"/>
          </a:xfrm>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1157959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3C9B4-11AB-D247-A0CE-95349693022C}"/>
              </a:ext>
            </a:extLst>
          </p:cNvPr>
          <p:cNvSpPr>
            <a:spLocks noGrp="1"/>
          </p:cNvSpPr>
          <p:nvPr>
            <p:ph type="title"/>
          </p:nvPr>
        </p:nvSpPr>
        <p:spPr/>
        <p:txBody>
          <a:bodyPr/>
          <a:lstStyle/>
          <a:p>
            <a:r>
              <a:rPr lang="en-US" dirty="0"/>
              <a:t>Design principle</a:t>
            </a:r>
            <a:endParaRPr lang="en-UA" dirty="0"/>
          </a:p>
        </p:txBody>
      </p:sp>
      <p:sp>
        <p:nvSpPr>
          <p:cNvPr id="3" name="Text Placeholder 2">
            <a:extLst>
              <a:ext uri="{FF2B5EF4-FFF2-40B4-BE49-F238E27FC236}">
                <a16:creationId xmlns:a16="http://schemas.microsoft.com/office/drawing/2014/main" id="{818129D4-FEAE-1346-AA92-003AE411E0C1}"/>
              </a:ext>
            </a:extLst>
          </p:cNvPr>
          <p:cNvSpPr>
            <a:spLocks noGrp="1"/>
          </p:cNvSpPr>
          <p:nvPr>
            <p:ph type="body" idx="1"/>
          </p:nvPr>
        </p:nvSpPr>
        <p:spPr>
          <a:xfrm>
            <a:off x="893699" y="1373588"/>
            <a:ext cx="7754431" cy="3552300"/>
          </a:xfrm>
        </p:spPr>
        <p:txBody>
          <a:bodyPr/>
          <a:lstStyle/>
          <a:p>
            <a:r>
              <a:rPr lang="en-US" dirty="0"/>
              <a:t>A design principle is an established idea or best practice that facilitates the software design process.</a:t>
            </a:r>
          </a:p>
          <a:p>
            <a:r>
              <a:rPr lang="en-US" dirty="0"/>
              <a:t>More logical code</a:t>
            </a:r>
          </a:p>
          <a:p>
            <a:r>
              <a:rPr lang="en-US" dirty="0"/>
              <a:t>Code that is easier to understand </a:t>
            </a:r>
          </a:p>
          <a:p>
            <a:r>
              <a:rPr lang="en-US" dirty="0"/>
              <a:t>Classes that are easier to reuse in other relationships and applications </a:t>
            </a:r>
          </a:p>
          <a:p>
            <a:r>
              <a:rPr lang="en-US" dirty="0"/>
              <a:t>Code that is easier to maintain</a:t>
            </a:r>
          </a:p>
        </p:txBody>
      </p:sp>
      <p:sp>
        <p:nvSpPr>
          <p:cNvPr id="4" name="Slide Number Placeholder 3">
            <a:extLst>
              <a:ext uri="{FF2B5EF4-FFF2-40B4-BE49-F238E27FC236}">
                <a16:creationId xmlns:a16="http://schemas.microsoft.com/office/drawing/2014/main" id="{03264B3D-1C5D-0D44-ADD3-D51D2D7246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318429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E1AF4-49C3-D141-B783-6804736291E7}"/>
              </a:ext>
            </a:extLst>
          </p:cNvPr>
          <p:cNvSpPr>
            <a:spLocks noGrp="1"/>
          </p:cNvSpPr>
          <p:nvPr>
            <p:ph type="title"/>
          </p:nvPr>
        </p:nvSpPr>
        <p:spPr>
          <a:xfrm>
            <a:off x="893700" y="358388"/>
            <a:ext cx="7167578" cy="857400"/>
          </a:xfrm>
        </p:spPr>
        <p:txBody>
          <a:bodyPr/>
          <a:lstStyle/>
          <a:p>
            <a:r>
              <a:rPr lang="en-UA" dirty="0"/>
              <a:t>OOP Principles (aka Pillars of OOP)</a:t>
            </a:r>
          </a:p>
        </p:txBody>
      </p:sp>
      <p:sp>
        <p:nvSpPr>
          <p:cNvPr id="4" name="Slide Number Placeholder 3">
            <a:extLst>
              <a:ext uri="{FF2B5EF4-FFF2-40B4-BE49-F238E27FC236}">
                <a16:creationId xmlns:a16="http://schemas.microsoft.com/office/drawing/2014/main" id="{DC8AF013-E262-DB4C-8B84-B22F699907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5" name="Picture 4">
            <a:extLst>
              <a:ext uri="{FF2B5EF4-FFF2-40B4-BE49-F238E27FC236}">
                <a16:creationId xmlns:a16="http://schemas.microsoft.com/office/drawing/2014/main" id="{835794F8-12F1-9841-BDB4-E76492F0408B}"/>
              </a:ext>
            </a:extLst>
          </p:cNvPr>
          <p:cNvPicPr>
            <a:picLocks noChangeAspect="1"/>
          </p:cNvPicPr>
          <p:nvPr/>
        </p:nvPicPr>
        <p:blipFill>
          <a:blip r:embed="rId2"/>
          <a:stretch>
            <a:fillRect/>
          </a:stretch>
        </p:blipFill>
        <p:spPr>
          <a:xfrm>
            <a:off x="2146300" y="1666827"/>
            <a:ext cx="4851400" cy="2692400"/>
          </a:xfrm>
          <a:prstGeom prst="rect">
            <a:avLst/>
          </a:prstGeom>
        </p:spPr>
      </p:pic>
    </p:spTree>
    <p:extLst>
      <p:ext uri="{BB962C8B-B14F-4D97-AF65-F5344CB8AC3E}">
        <p14:creationId xmlns:p14="http://schemas.microsoft.com/office/powerpoint/2010/main" val="676413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0B73DB1-DE9F-2F49-A4EC-D0073E609CB2}"/>
              </a:ext>
            </a:extLst>
          </p:cNvPr>
          <p:cNvSpPr>
            <a:spLocks noGrp="1"/>
          </p:cNvSpPr>
          <p:nvPr>
            <p:ph type="body" idx="1"/>
          </p:nvPr>
        </p:nvSpPr>
        <p:spPr/>
        <p:txBody>
          <a:bodyPr/>
          <a:lstStyle/>
          <a:p>
            <a:pPr marL="76200" indent="0">
              <a:buNone/>
            </a:pPr>
            <a:r>
              <a:rPr lang="en-GB" b="1" dirty="0"/>
              <a:t>Abstraction</a:t>
            </a:r>
            <a:r>
              <a:rPr lang="en-GB" dirty="0"/>
              <a:t> is a model of a real-world object or phenomenon, limited to a specific context, which represents all details relevant to this context with high accuracy and omits all the rest. </a:t>
            </a:r>
          </a:p>
          <a:p>
            <a:endParaRPr lang="en-UA" dirty="0"/>
          </a:p>
        </p:txBody>
      </p:sp>
      <p:sp>
        <p:nvSpPr>
          <p:cNvPr id="4" name="Slide Number Placeholder 3">
            <a:extLst>
              <a:ext uri="{FF2B5EF4-FFF2-40B4-BE49-F238E27FC236}">
                <a16:creationId xmlns:a16="http://schemas.microsoft.com/office/drawing/2014/main" id="{F56F68A8-5938-AB4C-9467-50C9C59036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3568162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7F039-FB83-C749-8D55-60C0DADC98AD}"/>
              </a:ext>
            </a:extLst>
          </p:cNvPr>
          <p:cNvSpPr>
            <a:spLocks noGrp="1"/>
          </p:cNvSpPr>
          <p:nvPr>
            <p:ph type="title"/>
          </p:nvPr>
        </p:nvSpPr>
        <p:spPr/>
        <p:txBody>
          <a:bodyPr/>
          <a:lstStyle/>
          <a:p>
            <a:r>
              <a:rPr lang="en-UA" dirty="0"/>
              <a:t>Abstraction example</a:t>
            </a:r>
          </a:p>
        </p:txBody>
      </p:sp>
      <p:sp>
        <p:nvSpPr>
          <p:cNvPr id="4" name="Slide Number Placeholder 3">
            <a:extLst>
              <a:ext uri="{FF2B5EF4-FFF2-40B4-BE49-F238E27FC236}">
                <a16:creationId xmlns:a16="http://schemas.microsoft.com/office/drawing/2014/main" id="{554D3943-6A73-1D4F-A7DA-096D10065F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5" name="Picture 4">
            <a:extLst>
              <a:ext uri="{FF2B5EF4-FFF2-40B4-BE49-F238E27FC236}">
                <a16:creationId xmlns:a16="http://schemas.microsoft.com/office/drawing/2014/main" id="{AFC3FC78-CE6B-C04F-9E6D-BF42CA59094B}"/>
              </a:ext>
            </a:extLst>
          </p:cNvPr>
          <p:cNvPicPr>
            <a:picLocks noChangeAspect="1"/>
          </p:cNvPicPr>
          <p:nvPr/>
        </p:nvPicPr>
        <p:blipFill>
          <a:blip r:embed="rId2"/>
          <a:stretch>
            <a:fillRect/>
          </a:stretch>
        </p:blipFill>
        <p:spPr>
          <a:xfrm>
            <a:off x="2293298" y="1230862"/>
            <a:ext cx="4557404" cy="3622821"/>
          </a:xfrm>
          <a:prstGeom prst="rect">
            <a:avLst/>
          </a:prstGeom>
        </p:spPr>
      </p:pic>
    </p:spTree>
    <p:extLst>
      <p:ext uri="{BB962C8B-B14F-4D97-AF65-F5344CB8AC3E}">
        <p14:creationId xmlns:p14="http://schemas.microsoft.com/office/powerpoint/2010/main" val="216658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86A5A-ABB0-424A-8CC8-C810A0017E58}"/>
              </a:ext>
            </a:extLst>
          </p:cNvPr>
          <p:cNvSpPr>
            <a:spLocks noGrp="1"/>
          </p:cNvSpPr>
          <p:nvPr>
            <p:ph type="title"/>
          </p:nvPr>
        </p:nvSpPr>
        <p:spPr/>
        <p:txBody>
          <a:bodyPr/>
          <a:lstStyle/>
          <a:p>
            <a:r>
              <a:rPr lang="en-UA" dirty="0"/>
              <a:t>Abstraction in Java</a:t>
            </a:r>
          </a:p>
        </p:txBody>
      </p:sp>
      <p:sp>
        <p:nvSpPr>
          <p:cNvPr id="3" name="Text Placeholder 2">
            <a:extLst>
              <a:ext uri="{FF2B5EF4-FFF2-40B4-BE49-F238E27FC236}">
                <a16:creationId xmlns:a16="http://schemas.microsoft.com/office/drawing/2014/main" id="{BCD76C7C-2913-8346-8D77-219EB2500904}"/>
              </a:ext>
            </a:extLst>
          </p:cNvPr>
          <p:cNvSpPr>
            <a:spLocks noGrp="1"/>
          </p:cNvSpPr>
          <p:nvPr>
            <p:ph type="body" idx="1"/>
          </p:nvPr>
        </p:nvSpPr>
        <p:spPr/>
        <p:txBody>
          <a:bodyPr/>
          <a:lstStyle/>
          <a:p>
            <a:r>
              <a:rPr lang="en-UA" dirty="0"/>
              <a:t>Interface</a:t>
            </a:r>
          </a:p>
          <a:p>
            <a:r>
              <a:rPr lang="en-UA" dirty="0"/>
              <a:t>Abstract Class</a:t>
            </a:r>
          </a:p>
          <a:p>
            <a:r>
              <a:rPr lang="en-UA" dirty="0"/>
              <a:t>Class</a:t>
            </a:r>
          </a:p>
        </p:txBody>
      </p:sp>
      <p:sp>
        <p:nvSpPr>
          <p:cNvPr id="4" name="Slide Number Placeholder 3">
            <a:extLst>
              <a:ext uri="{FF2B5EF4-FFF2-40B4-BE49-F238E27FC236}">
                <a16:creationId xmlns:a16="http://schemas.microsoft.com/office/drawing/2014/main" id="{5FFE2405-AB63-DC4E-BADB-647001ACA4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1680886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E875C0-634B-C24F-A174-445860D9943A}"/>
              </a:ext>
            </a:extLst>
          </p:cNvPr>
          <p:cNvSpPr>
            <a:spLocks noGrp="1"/>
          </p:cNvSpPr>
          <p:nvPr>
            <p:ph type="title"/>
          </p:nvPr>
        </p:nvSpPr>
        <p:spPr/>
        <p:txBody>
          <a:bodyPr/>
          <a:lstStyle/>
          <a:p>
            <a:r>
              <a:rPr lang="en-US" dirty="0"/>
              <a:t>Lesson goals</a:t>
            </a:r>
          </a:p>
        </p:txBody>
      </p:sp>
      <p:sp>
        <p:nvSpPr>
          <p:cNvPr id="6" name="Text Placeholder 5">
            <a:extLst>
              <a:ext uri="{FF2B5EF4-FFF2-40B4-BE49-F238E27FC236}">
                <a16:creationId xmlns:a16="http://schemas.microsoft.com/office/drawing/2014/main" id="{DE02E9C1-4387-3242-83A3-46A4979A5769}"/>
              </a:ext>
            </a:extLst>
          </p:cNvPr>
          <p:cNvSpPr>
            <a:spLocks noGrp="1"/>
          </p:cNvSpPr>
          <p:nvPr>
            <p:ph type="body" idx="1"/>
          </p:nvPr>
        </p:nvSpPr>
        <p:spPr/>
        <p:txBody>
          <a:bodyPr/>
          <a:lstStyle/>
          <a:p>
            <a:r>
              <a:rPr lang="en-US" dirty="0"/>
              <a:t>Basics</a:t>
            </a:r>
          </a:p>
          <a:p>
            <a:r>
              <a:rPr lang="en-US" dirty="0"/>
              <a:t>Principles</a:t>
            </a:r>
          </a:p>
          <a:p>
            <a:r>
              <a:rPr lang="en-US" dirty="0"/>
              <a:t>OOP in Java</a:t>
            </a:r>
          </a:p>
          <a:p>
            <a:endParaRPr lang="en-US" dirty="0"/>
          </a:p>
        </p:txBody>
      </p:sp>
      <p:sp>
        <p:nvSpPr>
          <p:cNvPr id="4" name="Slide Number Placeholder 3">
            <a:extLst>
              <a:ext uri="{FF2B5EF4-FFF2-40B4-BE49-F238E27FC236}">
                <a16:creationId xmlns:a16="http://schemas.microsoft.com/office/drawing/2014/main" id="{92798A13-0906-2942-82B3-D47271C7F29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3447259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1A049-2399-D649-9EA2-2DD2421293F0}"/>
              </a:ext>
            </a:extLst>
          </p:cNvPr>
          <p:cNvSpPr>
            <a:spLocks noGrp="1"/>
          </p:cNvSpPr>
          <p:nvPr>
            <p:ph type="title"/>
          </p:nvPr>
        </p:nvSpPr>
        <p:spPr/>
        <p:txBody>
          <a:bodyPr/>
          <a:lstStyle/>
          <a:p>
            <a:r>
              <a:rPr lang="en-UA" dirty="0"/>
              <a:t>Interface example</a:t>
            </a:r>
          </a:p>
        </p:txBody>
      </p:sp>
      <p:sp>
        <p:nvSpPr>
          <p:cNvPr id="3" name="Text Placeholder 2">
            <a:extLst>
              <a:ext uri="{FF2B5EF4-FFF2-40B4-BE49-F238E27FC236}">
                <a16:creationId xmlns:a16="http://schemas.microsoft.com/office/drawing/2014/main" id="{A07BF4E3-4082-A648-A7B2-B6930F5AC7EF}"/>
              </a:ext>
            </a:extLst>
          </p:cNvPr>
          <p:cNvSpPr>
            <a:spLocks noGrp="1"/>
          </p:cNvSpPr>
          <p:nvPr>
            <p:ph type="body" idx="1"/>
          </p:nvPr>
        </p:nvSpPr>
        <p:spPr/>
        <p:txBody>
          <a:bodyPr/>
          <a:lstStyle/>
          <a:p>
            <a:pPr marL="114300" indent="0">
              <a:buNone/>
            </a:pPr>
            <a:r>
              <a:rPr lang="en-GB" sz="1600" b="1" dirty="0">
                <a:solidFill>
                  <a:srgbClr val="0033B3"/>
                </a:solidFill>
              </a:rPr>
              <a:t>interface</a:t>
            </a:r>
            <a:r>
              <a:rPr lang="en-GB" sz="1600" dirty="0">
                <a:solidFill>
                  <a:srgbClr val="0033B3"/>
                </a:solidFill>
              </a:rPr>
              <a:t> </a:t>
            </a:r>
            <a:r>
              <a:rPr lang="en-GB" sz="1600" dirty="0">
                <a:solidFill>
                  <a:srgbClr val="000000"/>
                </a:solidFill>
              </a:rPr>
              <a:t>Animal </a:t>
            </a:r>
            <a:r>
              <a:rPr lang="en-GB" sz="1600" dirty="0"/>
              <a:t>{</a:t>
            </a:r>
            <a:br>
              <a:rPr lang="en-GB" sz="1600" dirty="0"/>
            </a:br>
            <a:br>
              <a:rPr lang="en-GB" sz="1600" dirty="0"/>
            </a:br>
            <a:r>
              <a:rPr lang="en-GB" sz="1600" dirty="0"/>
              <a:t>    </a:t>
            </a:r>
            <a:r>
              <a:rPr lang="en-GB" sz="1600" dirty="0">
                <a:solidFill>
                  <a:srgbClr val="0033B3"/>
                </a:solidFill>
              </a:rPr>
              <a:t>void </a:t>
            </a:r>
            <a:r>
              <a:rPr lang="en-GB" sz="1600" dirty="0">
                <a:solidFill>
                  <a:srgbClr val="00627A"/>
                </a:solidFill>
              </a:rPr>
              <a:t>breathe</a:t>
            </a:r>
            <a:r>
              <a:rPr lang="en-GB" sz="1600" dirty="0"/>
              <a:t>();</a:t>
            </a:r>
            <a:br>
              <a:rPr lang="en-GB" sz="1600" dirty="0"/>
            </a:br>
            <a:br>
              <a:rPr lang="en-GB" sz="1600" dirty="0"/>
            </a:br>
            <a:r>
              <a:rPr lang="en-GB" sz="1600" dirty="0"/>
              <a:t>    </a:t>
            </a:r>
            <a:r>
              <a:rPr lang="en-GB" sz="1600" dirty="0">
                <a:solidFill>
                  <a:srgbClr val="0033B3"/>
                </a:solidFill>
              </a:rPr>
              <a:t>void </a:t>
            </a:r>
            <a:r>
              <a:rPr lang="en-GB" sz="1600" dirty="0">
                <a:solidFill>
                  <a:srgbClr val="00627A"/>
                </a:solidFill>
              </a:rPr>
              <a:t>eat</a:t>
            </a:r>
            <a:r>
              <a:rPr lang="en-GB" sz="1600" dirty="0"/>
              <a:t>(</a:t>
            </a:r>
            <a:r>
              <a:rPr lang="en-GB" sz="1600" dirty="0">
                <a:solidFill>
                  <a:srgbClr val="000000"/>
                </a:solidFill>
              </a:rPr>
              <a:t>String </a:t>
            </a:r>
            <a:r>
              <a:rPr lang="en-GB" sz="1600" dirty="0"/>
              <a:t>food);</a:t>
            </a:r>
            <a:br>
              <a:rPr lang="en-GB" sz="1600" dirty="0"/>
            </a:br>
            <a:br>
              <a:rPr lang="en-GB" sz="1600" dirty="0"/>
            </a:br>
            <a:r>
              <a:rPr lang="en-GB" sz="1600" dirty="0"/>
              <a:t>}</a:t>
            </a:r>
            <a:endParaRPr lang="en-UA" sz="1600" dirty="0"/>
          </a:p>
        </p:txBody>
      </p:sp>
      <p:sp>
        <p:nvSpPr>
          <p:cNvPr id="4" name="Slide Number Placeholder 3">
            <a:extLst>
              <a:ext uri="{FF2B5EF4-FFF2-40B4-BE49-F238E27FC236}">
                <a16:creationId xmlns:a16="http://schemas.microsoft.com/office/drawing/2014/main" id="{1248CF13-E30D-EB4C-A799-D599A410CB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22822560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1A049-2399-D649-9EA2-2DD2421293F0}"/>
              </a:ext>
            </a:extLst>
          </p:cNvPr>
          <p:cNvSpPr>
            <a:spLocks noGrp="1"/>
          </p:cNvSpPr>
          <p:nvPr>
            <p:ph type="title"/>
          </p:nvPr>
        </p:nvSpPr>
        <p:spPr/>
        <p:txBody>
          <a:bodyPr/>
          <a:lstStyle/>
          <a:p>
            <a:r>
              <a:rPr lang="en-UA" dirty="0"/>
              <a:t>Interface usage</a:t>
            </a:r>
          </a:p>
        </p:txBody>
      </p:sp>
      <p:sp>
        <p:nvSpPr>
          <p:cNvPr id="3" name="Text Placeholder 2">
            <a:extLst>
              <a:ext uri="{FF2B5EF4-FFF2-40B4-BE49-F238E27FC236}">
                <a16:creationId xmlns:a16="http://schemas.microsoft.com/office/drawing/2014/main" id="{A07BF4E3-4082-A648-A7B2-B6930F5AC7EF}"/>
              </a:ext>
            </a:extLst>
          </p:cNvPr>
          <p:cNvSpPr>
            <a:spLocks noGrp="1"/>
          </p:cNvSpPr>
          <p:nvPr>
            <p:ph type="body" idx="1"/>
          </p:nvPr>
        </p:nvSpPr>
        <p:spPr>
          <a:xfrm>
            <a:off x="893624" y="1200150"/>
            <a:ext cx="3005085" cy="3725700"/>
          </a:xfrm>
        </p:spPr>
        <p:txBody>
          <a:bodyPr/>
          <a:lstStyle/>
          <a:p>
            <a:pPr marL="114300" indent="0">
              <a:buNone/>
            </a:pPr>
            <a:r>
              <a:rPr lang="en-GB" sz="1600" b="1" dirty="0">
                <a:solidFill>
                  <a:srgbClr val="0033B3"/>
                </a:solidFill>
              </a:rPr>
              <a:t>interface</a:t>
            </a:r>
            <a:r>
              <a:rPr lang="en-GB" sz="1600" dirty="0">
                <a:solidFill>
                  <a:srgbClr val="0033B3"/>
                </a:solidFill>
              </a:rPr>
              <a:t> </a:t>
            </a:r>
            <a:r>
              <a:rPr lang="en-GB" sz="1600" dirty="0">
                <a:solidFill>
                  <a:srgbClr val="000000"/>
                </a:solidFill>
              </a:rPr>
              <a:t>Animal </a:t>
            </a:r>
            <a:r>
              <a:rPr lang="en-GB" sz="1600" dirty="0"/>
              <a:t>{</a:t>
            </a:r>
            <a:br>
              <a:rPr lang="en-GB" sz="1600" dirty="0"/>
            </a:br>
            <a:br>
              <a:rPr lang="en-GB" sz="1600" dirty="0"/>
            </a:br>
            <a:r>
              <a:rPr lang="en-GB" sz="1600" dirty="0"/>
              <a:t>    </a:t>
            </a:r>
            <a:r>
              <a:rPr lang="en-GB" sz="1600" dirty="0">
                <a:solidFill>
                  <a:srgbClr val="0033B3"/>
                </a:solidFill>
              </a:rPr>
              <a:t>void </a:t>
            </a:r>
            <a:r>
              <a:rPr lang="en-GB" sz="1600" dirty="0">
                <a:solidFill>
                  <a:srgbClr val="00627A"/>
                </a:solidFill>
              </a:rPr>
              <a:t>breathe</a:t>
            </a:r>
            <a:r>
              <a:rPr lang="en-GB" sz="1600" dirty="0"/>
              <a:t>();</a:t>
            </a:r>
            <a:br>
              <a:rPr lang="en-GB" sz="1600" dirty="0"/>
            </a:br>
            <a:br>
              <a:rPr lang="en-GB" sz="1600" dirty="0"/>
            </a:br>
            <a:r>
              <a:rPr lang="en-GB" sz="1600" dirty="0"/>
              <a:t>    </a:t>
            </a:r>
            <a:r>
              <a:rPr lang="en-GB" sz="1600" dirty="0">
                <a:solidFill>
                  <a:srgbClr val="0033B3"/>
                </a:solidFill>
              </a:rPr>
              <a:t>void </a:t>
            </a:r>
            <a:r>
              <a:rPr lang="en-GB" sz="1600" dirty="0">
                <a:solidFill>
                  <a:srgbClr val="00627A"/>
                </a:solidFill>
              </a:rPr>
              <a:t>eat</a:t>
            </a:r>
            <a:r>
              <a:rPr lang="en-GB" sz="1600" dirty="0"/>
              <a:t>(</a:t>
            </a:r>
            <a:r>
              <a:rPr lang="en-GB" sz="1600" dirty="0">
                <a:solidFill>
                  <a:srgbClr val="000000"/>
                </a:solidFill>
              </a:rPr>
              <a:t>String </a:t>
            </a:r>
            <a:r>
              <a:rPr lang="en-GB" sz="1600" dirty="0"/>
              <a:t>food);</a:t>
            </a:r>
            <a:br>
              <a:rPr lang="en-GB" sz="1600" dirty="0"/>
            </a:br>
            <a:br>
              <a:rPr lang="en-GB" sz="1600" dirty="0"/>
            </a:br>
            <a:r>
              <a:rPr lang="en-GB" sz="1600" dirty="0"/>
              <a:t>}</a:t>
            </a:r>
            <a:endParaRPr lang="en-UA" sz="1600" dirty="0"/>
          </a:p>
        </p:txBody>
      </p:sp>
      <p:sp>
        <p:nvSpPr>
          <p:cNvPr id="5" name="Text Placeholder 4">
            <a:extLst>
              <a:ext uri="{FF2B5EF4-FFF2-40B4-BE49-F238E27FC236}">
                <a16:creationId xmlns:a16="http://schemas.microsoft.com/office/drawing/2014/main" id="{CC7FC757-BA44-B64C-9B06-3A5B232E9CBC}"/>
              </a:ext>
            </a:extLst>
          </p:cNvPr>
          <p:cNvSpPr>
            <a:spLocks noGrp="1"/>
          </p:cNvSpPr>
          <p:nvPr>
            <p:ph type="body" idx="2"/>
          </p:nvPr>
        </p:nvSpPr>
        <p:spPr>
          <a:xfrm>
            <a:off x="4603844" y="1200150"/>
            <a:ext cx="4126173" cy="3725700"/>
          </a:xfrm>
        </p:spPr>
        <p:txBody>
          <a:bodyPr/>
          <a:lstStyle/>
          <a:p>
            <a:pPr marL="101600" indent="0">
              <a:buNone/>
            </a:pPr>
            <a:r>
              <a:rPr lang="en-GB" sz="1600" dirty="0">
                <a:solidFill>
                  <a:srgbClr val="0033B3"/>
                </a:solidFill>
              </a:rPr>
              <a:t>class </a:t>
            </a:r>
            <a:r>
              <a:rPr lang="en-GB" sz="1600" dirty="0">
                <a:solidFill>
                  <a:srgbClr val="000000"/>
                </a:solidFill>
              </a:rPr>
              <a:t>Cat </a:t>
            </a:r>
            <a:r>
              <a:rPr lang="en-GB" sz="1600" b="1" dirty="0">
                <a:solidFill>
                  <a:srgbClr val="0033B3"/>
                </a:solidFill>
              </a:rPr>
              <a:t>implements</a:t>
            </a:r>
            <a:r>
              <a:rPr lang="en-GB" sz="1600" dirty="0">
                <a:solidFill>
                  <a:srgbClr val="0033B3"/>
                </a:solidFill>
              </a:rPr>
              <a:t> </a:t>
            </a:r>
            <a:r>
              <a:rPr lang="en-GB" sz="1600" dirty="0">
                <a:solidFill>
                  <a:srgbClr val="000000"/>
                </a:solidFill>
              </a:rPr>
              <a:t>Animal </a:t>
            </a:r>
            <a:r>
              <a:rPr lang="en-GB" sz="1600" dirty="0"/>
              <a:t>{</a:t>
            </a:r>
          </a:p>
          <a:p>
            <a:pPr marL="101600" indent="0">
              <a:buNone/>
            </a:pPr>
            <a:br>
              <a:rPr lang="en-GB" sz="1600" dirty="0"/>
            </a:br>
            <a:r>
              <a:rPr lang="en-GB" sz="1600" dirty="0"/>
              <a:t>    </a:t>
            </a:r>
            <a:r>
              <a:rPr lang="en-GB" sz="1600" dirty="0">
                <a:solidFill>
                  <a:srgbClr val="000000"/>
                </a:solidFill>
              </a:rPr>
              <a:t>String </a:t>
            </a:r>
            <a:r>
              <a:rPr lang="en-GB" sz="1600" dirty="0">
                <a:solidFill>
                  <a:srgbClr val="871094"/>
                </a:solidFill>
              </a:rPr>
              <a:t>name</a:t>
            </a:r>
            <a:r>
              <a:rPr lang="en-GB" sz="1600" dirty="0"/>
              <a:t>;</a:t>
            </a:r>
            <a:br>
              <a:rPr lang="en-GB" sz="1600" dirty="0"/>
            </a:br>
            <a:br>
              <a:rPr lang="en-GB" sz="1600" dirty="0"/>
            </a:br>
            <a:r>
              <a:rPr lang="en-GB" sz="1600" dirty="0"/>
              <a:t>    </a:t>
            </a:r>
            <a:r>
              <a:rPr lang="en-GB" sz="1600" dirty="0">
                <a:solidFill>
                  <a:srgbClr val="9E880D"/>
                </a:solidFill>
              </a:rPr>
              <a:t>@Override</a:t>
            </a:r>
            <a:br>
              <a:rPr lang="en-GB" sz="1600" dirty="0">
                <a:solidFill>
                  <a:srgbClr val="9E880D"/>
                </a:solidFill>
              </a:rPr>
            </a:br>
            <a:r>
              <a:rPr lang="en-GB" sz="1600" dirty="0">
                <a:solidFill>
                  <a:srgbClr val="9E880D"/>
                </a:solidFill>
              </a:rPr>
              <a:t>    </a:t>
            </a:r>
            <a:r>
              <a:rPr lang="en-GB" sz="1600" dirty="0">
                <a:solidFill>
                  <a:srgbClr val="0033B3"/>
                </a:solidFill>
              </a:rPr>
              <a:t>public void </a:t>
            </a:r>
            <a:r>
              <a:rPr lang="en-GB" sz="1600" dirty="0">
                <a:solidFill>
                  <a:srgbClr val="00627A"/>
                </a:solidFill>
              </a:rPr>
              <a:t>breathe</a:t>
            </a:r>
            <a:r>
              <a:rPr lang="en-GB" sz="1600" dirty="0"/>
              <a:t>() {</a:t>
            </a:r>
            <a:br>
              <a:rPr lang="en-GB" sz="1600" dirty="0"/>
            </a:br>
            <a:r>
              <a:rPr lang="en-GB" sz="1600" dirty="0"/>
              <a:t>        </a:t>
            </a:r>
            <a:r>
              <a:rPr lang="en-GB" sz="1600" dirty="0" err="1"/>
              <a:t>println</a:t>
            </a:r>
            <a:r>
              <a:rPr lang="en-GB" sz="1600" dirty="0"/>
              <a:t>(</a:t>
            </a:r>
            <a:r>
              <a:rPr lang="en-GB" sz="1600" dirty="0">
                <a:solidFill>
                  <a:srgbClr val="067D17"/>
                </a:solidFill>
              </a:rPr>
              <a:t>"breathing"</a:t>
            </a:r>
            <a:r>
              <a:rPr lang="en-GB" sz="1600" dirty="0"/>
              <a:t>);</a:t>
            </a:r>
            <a:br>
              <a:rPr lang="en-GB" sz="1600" dirty="0"/>
            </a:br>
            <a:r>
              <a:rPr lang="en-GB" sz="1600" dirty="0"/>
              <a:t>    }</a:t>
            </a:r>
            <a:br>
              <a:rPr lang="en-GB" sz="1600" dirty="0"/>
            </a:br>
            <a:br>
              <a:rPr lang="en-GB" sz="1600" dirty="0"/>
            </a:br>
            <a:r>
              <a:rPr lang="en-GB" sz="1600" dirty="0"/>
              <a:t>    </a:t>
            </a:r>
            <a:r>
              <a:rPr lang="en-GB" sz="1600" dirty="0">
                <a:solidFill>
                  <a:srgbClr val="9E880D"/>
                </a:solidFill>
              </a:rPr>
              <a:t>@Override</a:t>
            </a:r>
            <a:br>
              <a:rPr lang="en-GB" sz="1600" dirty="0">
                <a:solidFill>
                  <a:srgbClr val="9E880D"/>
                </a:solidFill>
              </a:rPr>
            </a:br>
            <a:r>
              <a:rPr lang="en-GB" sz="1600" dirty="0">
                <a:solidFill>
                  <a:srgbClr val="9E880D"/>
                </a:solidFill>
              </a:rPr>
              <a:t>    </a:t>
            </a:r>
            <a:r>
              <a:rPr lang="en-GB" sz="1600" dirty="0">
                <a:solidFill>
                  <a:srgbClr val="0033B3"/>
                </a:solidFill>
              </a:rPr>
              <a:t>public void </a:t>
            </a:r>
            <a:r>
              <a:rPr lang="en-GB" sz="1600" dirty="0">
                <a:solidFill>
                  <a:srgbClr val="00627A"/>
                </a:solidFill>
              </a:rPr>
              <a:t>eat</a:t>
            </a:r>
            <a:r>
              <a:rPr lang="en-GB" sz="1600" dirty="0"/>
              <a:t>(</a:t>
            </a:r>
            <a:r>
              <a:rPr lang="en-GB" sz="1600" dirty="0">
                <a:solidFill>
                  <a:srgbClr val="000000"/>
                </a:solidFill>
              </a:rPr>
              <a:t>String </a:t>
            </a:r>
            <a:r>
              <a:rPr lang="en-GB" sz="1600" dirty="0"/>
              <a:t>food) {</a:t>
            </a:r>
            <a:br>
              <a:rPr lang="en-GB" sz="1600" dirty="0"/>
            </a:br>
            <a:r>
              <a:rPr lang="en-GB" sz="1600" dirty="0"/>
              <a:t>        </a:t>
            </a:r>
            <a:r>
              <a:rPr lang="en-GB" sz="1600" dirty="0" err="1"/>
              <a:t>println</a:t>
            </a:r>
            <a:r>
              <a:rPr lang="en-GB" sz="1600" dirty="0"/>
              <a:t>(</a:t>
            </a:r>
            <a:r>
              <a:rPr lang="en-GB" sz="1600" dirty="0">
                <a:solidFill>
                  <a:srgbClr val="067D17"/>
                </a:solidFill>
              </a:rPr>
              <a:t>"eat food"</a:t>
            </a:r>
            <a:r>
              <a:rPr lang="en-GB" sz="1600" dirty="0"/>
              <a:t>);</a:t>
            </a:r>
            <a:br>
              <a:rPr lang="en-GB" sz="1600" dirty="0"/>
            </a:br>
            <a:r>
              <a:rPr lang="en-GB" sz="1600" dirty="0"/>
              <a:t>    }</a:t>
            </a:r>
            <a:br>
              <a:rPr lang="en-GB" sz="1600" dirty="0"/>
            </a:br>
            <a:r>
              <a:rPr lang="en-GB" sz="1600" dirty="0"/>
              <a:t>}</a:t>
            </a:r>
            <a:endParaRPr lang="en-UA" sz="1600" dirty="0"/>
          </a:p>
        </p:txBody>
      </p:sp>
      <p:sp>
        <p:nvSpPr>
          <p:cNvPr id="4" name="Slide Number Placeholder 3">
            <a:extLst>
              <a:ext uri="{FF2B5EF4-FFF2-40B4-BE49-F238E27FC236}">
                <a16:creationId xmlns:a16="http://schemas.microsoft.com/office/drawing/2014/main" id="{1248CF13-E30D-EB4C-A799-D599A410CB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25850952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11865-CEC5-2E4D-9764-96CC4AE9D0DE}"/>
              </a:ext>
            </a:extLst>
          </p:cNvPr>
          <p:cNvSpPr>
            <a:spLocks noGrp="1"/>
          </p:cNvSpPr>
          <p:nvPr>
            <p:ph type="title"/>
          </p:nvPr>
        </p:nvSpPr>
        <p:spPr/>
        <p:txBody>
          <a:bodyPr/>
          <a:lstStyle/>
          <a:p>
            <a:r>
              <a:rPr lang="en-US" dirty="0"/>
              <a:t>Interface features</a:t>
            </a:r>
            <a:endParaRPr lang="en-UA" dirty="0"/>
          </a:p>
        </p:txBody>
      </p:sp>
      <p:sp>
        <p:nvSpPr>
          <p:cNvPr id="3" name="Text Placeholder 2">
            <a:extLst>
              <a:ext uri="{FF2B5EF4-FFF2-40B4-BE49-F238E27FC236}">
                <a16:creationId xmlns:a16="http://schemas.microsoft.com/office/drawing/2014/main" id="{E64D3953-5554-CF44-B6B7-FF06DBB8AFEF}"/>
              </a:ext>
            </a:extLst>
          </p:cNvPr>
          <p:cNvSpPr>
            <a:spLocks noGrp="1"/>
          </p:cNvSpPr>
          <p:nvPr>
            <p:ph type="body" idx="1"/>
          </p:nvPr>
        </p:nvSpPr>
        <p:spPr>
          <a:xfrm>
            <a:off x="893700" y="1373588"/>
            <a:ext cx="7777178" cy="3552300"/>
          </a:xfrm>
        </p:spPr>
        <p:txBody>
          <a:bodyPr/>
          <a:lstStyle/>
          <a:p>
            <a:pPr>
              <a:lnSpc>
                <a:spcPct val="150000"/>
              </a:lnSpc>
            </a:pPr>
            <a:r>
              <a:rPr lang="en-US" sz="1400" dirty="0"/>
              <a:t>Defines a set of public abstract methods, which classes implementing the interface must provide. </a:t>
            </a:r>
          </a:p>
          <a:p>
            <a:pPr>
              <a:lnSpc>
                <a:spcPct val="150000"/>
              </a:lnSpc>
            </a:pPr>
            <a:r>
              <a:rPr lang="en-US" sz="1400" dirty="0"/>
              <a:t>Allows you to define what a class can do without saying how to do it (interface is a contract, for behavior of object)</a:t>
            </a:r>
          </a:p>
          <a:p>
            <a:pPr>
              <a:lnSpc>
                <a:spcPct val="150000"/>
              </a:lnSpc>
            </a:pPr>
            <a:r>
              <a:rPr lang="en-US" sz="1400" dirty="0"/>
              <a:t>A class may implement multiple interfaces as well as extend class that implements interfaces, allowing for limited multiple inheritance in Java</a:t>
            </a:r>
          </a:p>
          <a:p>
            <a:pPr>
              <a:lnSpc>
                <a:spcPct val="150000"/>
              </a:lnSpc>
            </a:pPr>
            <a:r>
              <a:rPr lang="en-US" sz="1400" dirty="0"/>
              <a:t>May extend other interfaces, although they may not extend a class and vice versa</a:t>
            </a:r>
          </a:p>
          <a:p>
            <a:pPr>
              <a:lnSpc>
                <a:spcPct val="150000"/>
              </a:lnSpc>
            </a:pPr>
            <a:r>
              <a:rPr lang="en-US" sz="1400" dirty="0"/>
              <a:t>May contain public static final constant values, public, private and static methods, public default methods.</a:t>
            </a:r>
            <a:endParaRPr lang="uk-UA" sz="1400" dirty="0"/>
          </a:p>
        </p:txBody>
      </p:sp>
      <p:sp>
        <p:nvSpPr>
          <p:cNvPr id="4" name="Slide Number Placeholder 3">
            <a:extLst>
              <a:ext uri="{FF2B5EF4-FFF2-40B4-BE49-F238E27FC236}">
                <a16:creationId xmlns:a16="http://schemas.microsoft.com/office/drawing/2014/main" id="{A63367EF-BAA4-9A4A-B13B-187328896D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8637017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45322-545D-5241-ABE0-E9C26C172249}"/>
              </a:ext>
            </a:extLst>
          </p:cNvPr>
          <p:cNvSpPr>
            <a:spLocks noGrp="1"/>
          </p:cNvSpPr>
          <p:nvPr>
            <p:ph type="title"/>
          </p:nvPr>
        </p:nvSpPr>
        <p:spPr/>
        <p:txBody>
          <a:bodyPr/>
          <a:lstStyle/>
          <a:p>
            <a:r>
              <a:rPr lang="en-UA" dirty="0"/>
              <a:t>Abstract class example</a:t>
            </a:r>
          </a:p>
        </p:txBody>
      </p:sp>
      <p:sp>
        <p:nvSpPr>
          <p:cNvPr id="3" name="Text Placeholder 2">
            <a:extLst>
              <a:ext uri="{FF2B5EF4-FFF2-40B4-BE49-F238E27FC236}">
                <a16:creationId xmlns:a16="http://schemas.microsoft.com/office/drawing/2014/main" id="{E7D6D9A0-1982-7340-86D5-9AD1B297BD32}"/>
              </a:ext>
            </a:extLst>
          </p:cNvPr>
          <p:cNvSpPr>
            <a:spLocks noGrp="1"/>
          </p:cNvSpPr>
          <p:nvPr>
            <p:ph type="body" idx="1"/>
          </p:nvPr>
        </p:nvSpPr>
        <p:spPr/>
        <p:txBody>
          <a:bodyPr/>
          <a:lstStyle/>
          <a:p>
            <a:pPr marL="114300" indent="0">
              <a:buNone/>
            </a:pPr>
            <a:r>
              <a:rPr lang="en-GB" sz="1600" b="1" dirty="0">
                <a:solidFill>
                  <a:srgbClr val="0033B3"/>
                </a:solidFill>
              </a:rPr>
              <a:t>abstract</a:t>
            </a:r>
            <a:r>
              <a:rPr lang="en-GB" sz="1600" dirty="0">
                <a:solidFill>
                  <a:srgbClr val="0033B3"/>
                </a:solidFill>
              </a:rPr>
              <a:t> class </a:t>
            </a:r>
            <a:r>
              <a:rPr lang="en-GB" sz="1600" dirty="0">
                <a:solidFill>
                  <a:srgbClr val="000000"/>
                </a:solidFill>
              </a:rPr>
              <a:t>Animal </a:t>
            </a:r>
            <a:r>
              <a:rPr lang="en-GB" sz="1600" dirty="0"/>
              <a:t>{</a:t>
            </a:r>
            <a:br>
              <a:rPr lang="en-GB" sz="1600" dirty="0"/>
            </a:br>
            <a:r>
              <a:rPr lang="en-GB" sz="1600" dirty="0"/>
              <a:t>    </a:t>
            </a:r>
            <a:r>
              <a:rPr lang="en-GB" sz="1600" dirty="0">
                <a:solidFill>
                  <a:srgbClr val="000000"/>
                </a:solidFill>
              </a:rPr>
              <a:t>String </a:t>
            </a:r>
            <a:r>
              <a:rPr lang="en-GB" sz="1600" dirty="0">
                <a:solidFill>
                  <a:srgbClr val="871094"/>
                </a:solidFill>
              </a:rPr>
              <a:t>name</a:t>
            </a:r>
            <a:r>
              <a:rPr lang="en-GB" sz="1600" dirty="0"/>
              <a:t>;</a:t>
            </a:r>
            <a:br>
              <a:rPr lang="en-GB" sz="1600" dirty="0"/>
            </a:br>
            <a:br>
              <a:rPr lang="en-GB" sz="1600" dirty="0"/>
            </a:br>
            <a:r>
              <a:rPr lang="en-GB" sz="1600" dirty="0"/>
              <a:t>    </a:t>
            </a:r>
            <a:r>
              <a:rPr lang="en-GB" sz="1600" dirty="0">
                <a:solidFill>
                  <a:srgbClr val="0033B3"/>
                </a:solidFill>
              </a:rPr>
              <a:t>void </a:t>
            </a:r>
            <a:r>
              <a:rPr lang="en-GB" sz="1600" dirty="0">
                <a:solidFill>
                  <a:srgbClr val="00627A"/>
                </a:solidFill>
              </a:rPr>
              <a:t>breathe</a:t>
            </a:r>
            <a:r>
              <a:rPr lang="en-GB" sz="1600" dirty="0"/>
              <a:t>() {</a:t>
            </a:r>
            <a:br>
              <a:rPr lang="en-GB" sz="1600" dirty="0"/>
            </a:br>
            <a:r>
              <a:rPr lang="en-GB" sz="1600" dirty="0"/>
              <a:t>        </a:t>
            </a:r>
            <a:r>
              <a:rPr lang="en-GB" sz="1600" dirty="0" err="1">
                <a:solidFill>
                  <a:srgbClr val="000000"/>
                </a:solidFill>
              </a:rPr>
              <a:t>System</a:t>
            </a:r>
            <a:r>
              <a:rPr lang="en-GB" sz="1600" dirty="0" err="1"/>
              <a:t>.</a:t>
            </a:r>
            <a:r>
              <a:rPr lang="en-GB" sz="1600" i="1" dirty="0" err="1">
                <a:solidFill>
                  <a:srgbClr val="871094"/>
                </a:solidFill>
              </a:rPr>
              <a:t>out</a:t>
            </a:r>
            <a:r>
              <a:rPr lang="en-GB" sz="1600" dirty="0" err="1"/>
              <a:t>.println</a:t>
            </a:r>
            <a:r>
              <a:rPr lang="en-GB" sz="1600" dirty="0"/>
              <a:t>(</a:t>
            </a:r>
            <a:r>
              <a:rPr lang="en-GB" sz="1600" dirty="0">
                <a:solidFill>
                  <a:srgbClr val="067D17"/>
                </a:solidFill>
              </a:rPr>
              <a:t>"breathes"</a:t>
            </a:r>
            <a:r>
              <a:rPr lang="en-GB" sz="1600" dirty="0"/>
              <a:t>);</a:t>
            </a:r>
            <a:br>
              <a:rPr lang="en-GB" sz="1600" dirty="0"/>
            </a:br>
            <a:r>
              <a:rPr lang="en-GB" sz="1600" dirty="0"/>
              <a:t>    }</a:t>
            </a:r>
            <a:br>
              <a:rPr lang="en-GB" sz="1600" dirty="0"/>
            </a:br>
            <a:br>
              <a:rPr lang="en-GB" sz="1600" dirty="0"/>
            </a:br>
            <a:r>
              <a:rPr lang="en-GB" sz="1600" dirty="0"/>
              <a:t>    </a:t>
            </a:r>
            <a:r>
              <a:rPr lang="en-GB" sz="1600" b="1" dirty="0">
                <a:solidFill>
                  <a:srgbClr val="0033B3"/>
                </a:solidFill>
              </a:rPr>
              <a:t>abstract</a:t>
            </a:r>
            <a:r>
              <a:rPr lang="en-GB" sz="1600" dirty="0">
                <a:solidFill>
                  <a:srgbClr val="0033B3"/>
                </a:solidFill>
              </a:rPr>
              <a:t> void </a:t>
            </a:r>
            <a:r>
              <a:rPr lang="en-GB" sz="1600" dirty="0">
                <a:solidFill>
                  <a:srgbClr val="00627A"/>
                </a:solidFill>
              </a:rPr>
              <a:t>eat</a:t>
            </a:r>
            <a:r>
              <a:rPr lang="en-GB" sz="1600" dirty="0"/>
              <a:t>(</a:t>
            </a:r>
            <a:r>
              <a:rPr lang="en-GB" sz="1600" dirty="0">
                <a:solidFill>
                  <a:srgbClr val="000000"/>
                </a:solidFill>
              </a:rPr>
              <a:t>String </a:t>
            </a:r>
            <a:r>
              <a:rPr lang="en-GB" sz="1600" dirty="0"/>
              <a:t>food);</a:t>
            </a:r>
            <a:br>
              <a:rPr lang="en-GB" sz="1600" dirty="0"/>
            </a:br>
            <a:br>
              <a:rPr lang="en-GB" sz="1600" dirty="0"/>
            </a:br>
            <a:r>
              <a:rPr lang="en-GB" sz="1600" dirty="0"/>
              <a:t>}</a:t>
            </a:r>
            <a:endParaRPr lang="en-UA" sz="1600" dirty="0"/>
          </a:p>
        </p:txBody>
      </p:sp>
      <p:sp>
        <p:nvSpPr>
          <p:cNvPr id="4" name="Slide Number Placeholder 3">
            <a:extLst>
              <a:ext uri="{FF2B5EF4-FFF2-40B4-BE49-F238E27FC236}">
                <a16:creationId xmlns:a16="http://schemas.microsoft.com/office/drawing/2014/main" id="{4DEA98AC-58A4-F043-B268-5383D68201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31771659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45322-545D-5241-ABE0-E9C26C172249}"/>
              </a:ext>
            </a:extLst>
          </p:cNvPr>
          <p:cNvSpPr>
            <a:spLocks noGrp="1"/>
          </p:cNvSpPr>
          <p:nvPr>
            <p:ph type="title"/>
          </p:nvPr>
        </p:nvSpPr>
        <p:spPr/>
        <p:txBody>
          <a:bodyPr/>
          <a:lstStyle/>
          <a:p>
            <a:r>
              <a:rPr lang="en-UA" dirty="0"/>
              <a:t>Abstract class usage</a:t>
            </a:r>
          </a:p>
        </p:txBody>
      </p:sp>
      <p:sp>
        <p:nvSpPr>
          <p:cNvPr id="3" name="Text Placeholder 2">
            <a:extLst>
              <a:ext uri="{FF2B5EF4-FFF2-40B4-BE49-F238E27FC236}">
                <a16:creationId xmlns:a16="http://schemas.microsoft.com/office/drawing/2014/main" id="{E7D6D9A0-1982-7340-86D5-9AD1B297BD32}"/>
              </a:ext>
            </a:extLst>
          </p:cNvPr>
          <p:cNvSpPr>
            <a:spLocks noGrp="1"/>
          </p:cNvSpPr>
          <p:nvPr>
            <p:ph type="body" idx="1"/>
          </p:nvPr>
        </p:nvSpPr>
        <p:spPr>
          <a:xfrm>
            <a:off x="893624" y="1200150"/>
            <a:ext cx="3396321" cy="3725700"/>
          </a:xfrm>
        </p:spPr>
        <p:txBody>
          <a:bodyPr/>
          <a:lstStyle/>
          <a:p>
            <a:pPr marL="114300" indent="0">
              <a:buNone/>
            </a:pPr>
            <a:r>
              <a:rPr lang="en-GB" sz="1600" b="1" dirty="0">
                <a:solidFill>
                  <a:srgbClr val="0033B3"/>
                </a:solidFill>
              </a:rPr>
              <a:t>abstract</a:t>
            </a:r>
            <a:r>
              <a:rPr lang="en-GB" sz="1600" dirty="0">
                <a:solidFill>
                  <a:srgbClr val="0033B3"/>
                </a:solidFill>
              </a:rPr>
              <a:t> class </a:t>
            </a:r>
            <a:r>
              <a:rPr lang="en-GB" sz="1600" dirty="0">
                <a:solidFill>
                  <a:srgbClr val="000000"/>
                </a:solidFill>
              </a:rPr>
              <a:t>Animal </a:t>
            </a:r>
            <a:r>
              <a:rPr lang="en-GB" sz="1600" dirty="0"/>
              <a:t>{</a:t>
            </a:r>
            <a:br>
              <a:rPr lang="en-GB" sz="1600" dirty="0"/>
            </a:br>
            <a:r>
              <a:rPr lang="en-GB" sz="1600" dirty="0"/>
              <a:t>    </a:t>
            </a:r>
            <a:r>
              <a:rPr lang="en-GB" sz="1600" dirty="0">
                <a:solidFill>
                  <a:srgbClr val="000000"/>
                </a:solidFill>
              </a:rPr>
              <a:t>String </a:t>
            </a:r>
            <a:r>
              <a:rPr lang="en-GB" sz="1600" dirty="0">
                <a:solidFill>
                  <a:srgbClr val="871094"/>
                </a:solidFill>
              </a:rPr>
              <a:t>name</a:t>
            </a:r>
            <a:r>
              <a:rPr lang="en-GB" sz="1600" dirty="0"/>
              <a:t>;</a:t>
            </a:r>
            <a:br>
              <a:rPr lang="en-GB" sz="1600" dirty="0"/>
            </a:br>
            <a:br>
              <a:rPr lang="en-GB" sz="1600" dirty="0"/>
            </a:br>
            <a:r>
              <a:rPr lang="en-GB" sz="1600" dirty="0"/>
              <a:t>    </a:t>
            </a:r>
            <a:r>
              <a:rPr lang="en-GB" sz="1600" dirty="0">
                <a:solidFill>
                  <a:srgbClr val="0033B3"/>
                </a:solidFill>
              </a:rPr>
              <a:t>void </a:t>
            </a:r>
            <a:r>
              <a:rPr lang="en-GB" sz="1600" dirty="0">
                <a:solidFill>
                  <a:srgbClr val="00627A"/>
                </a:solidFill>
              </a:rPr>
              <a:t>breathe</a:t>
            </a:r>
            <a:r>
              <a:rPr lang="en-GB" sz="1600" dirty="0"/>
              <a:t>() {</a:t>
            </a:r>
            <a:br>
              <a:rPr lang="en-GB" sz="1600" dirty="0"/>
            </a:br>
            <a:r>
              <a:rPr lang="en-GB" sz="1600" dirty="0"/>
              <a:t>        </a:t>
            </a:r>
            <a:r>
              <a:rPr lang="en-GB" sz="1600" dirty="0" err="1"/>
              <a:t>println</a:t>
            </a:r>
            <a:r>
              <a:rPr lang="en-GB" sz="1600" dirty="0"/>
              <a:t>(</a:t>
            </a:r>
            <a:r>
              <a:rPr lang="en-GB" sz="1600" dirty="0">
                <a:solidFill>
                  <a:srgbClr val="067D17"/>
                </a:solidFill>
              </a:rPr>
              <a:t>"breathes"</a:t>
            </a:r>
            <a:r>
              <a:rPr lang="en-GB" sz="1600" dirty="0"/>
              <a:t>);</a:t>
            </a:r>
            <a:br>
              <a:rPr lang="en-GB" sz="1600" dirty="0"/>
            </a:br>
            <a:r>
              <a:rPr lang="en-GB" sz="1600" dirty="0"/>
              <a:t>    }</a:t>
            </a:r>
            <a:br>
              <a:rPr lang="en-GB" sz="1600" dirty="0"/>
            </a:br>
            <a:br>
              <a:rPr lang="en-GB" sz="1600" dirty="0"/>
            </a:br>
            <a:r>
              <a:rPr lang="en-GB" sz="1600" dirty="0"/>
              <a:t>    </a:t>
            </a:r>
            <a:r>
              <a:rPr lang="en-GB" sz="1600" b="1" dirty="0">
                <a:solidFill>
                  <a:srgbClr val="0033B3"/>
                </a:solidFill>
              </a:rPr>
              <a:t>abstract</a:t>
            </a:r>
            <a:r>
              <a:rPr lang="en-GB" sz="1600" dirty="0">
                <a:solidFill>
                  <a:srgbClr val="0033B3"/>
                </a:solidFill>
              </a:rPr>
              <a:t> void </a:t>
            </a:r>
            <a:r>
              <a:rPr lang="en-GB" sz="1600" dirty="0">
                <a:solidFill>
                  <a:srgbClr val="00627A"/>
                </a:solidFill>
              </a:rPr>
              <a:t>eat</a:t>
            </a:r>
            <a:r>
              <a:rPr lang="en-GB" sz="1600" dirty="0"/>
              <a:t>(</a:t>
            </a:r>
            <a:r>
              <a:rPr lang="en-GB" sz="1600" dirty="0">
                <a:solidFill>
                  <a:srgbClr val="000000"/>
                </a:solidFill>
              </a:rPr>
              <a:t>String </a:t>
            </a:r>
            <a:r>
              <a:rPr lang="en-GB" sz="1600" dirty="0"/>
              <a:t>food);</a:t>
            </a:r>
            <a:br>
              <a:rPr lang="en-GB" sz="1600" dirty="0"/>
            </a:br>
            <a:br>
              <a:rPr lang="en-GB" sz="1600" dirty="0"/>
            </a:br>
            <a:r>
              <a:rPr lang="en-GB" sz="1600" dirty="0"/>
              <a:t>}</a:t>
            </a:r>
            <a:endParaRPr lang="en-UA" sz="1600" dirty="0"/>
          </a:p>
        </p:txBody>
      </p:sp>
      <p:sp>
        <p:nvSpPr>
          <p:cNvPr id="5" name="Text Placeholder 4">
            <a:extLst>
              <a:ext uri="{FF2B5EF4-FFF2-40B4-BE49-F238E27FC236}">
                <a16:creationId xmlns:a16="http://schemas.microsoft.com/office/drawing/2014/main" id="{AF25778F-0508-8C43-B504-3FF9ACA41816}"/>
              </a:ext>
            </a:extLst>
          </p:cNvPr>
          <p:cNvSpPr>
            <a:spLocks noGrp="1"/>
          </p:cNvSpPr>
          <p:nvPr>
            <p:ph type="body" idx="2"/>
          </p:nvPr>
        </p:nvSpPr>
        <p:spPr>
          <a:xfrm>
            <a:off x="4367284" y="1200150"/>
            <a:ext cx="4335438" cy="3725700"/>
          </a:xfrm>
        </p:spPr>
        <p:txBody>
          <a:bodyPr/>
          <a:lstStyle/>
          <a:p>
            <a:pPr marL="101600" indent="0">
              <a:buNone/>
            </a:pPr>
            <a:r>
              <a:rPr lang="en-GB" sz="1600" dirty="0">
                <a:solidFill>
                  <a:srgbClr val="0033B3"/>
                </a:solidFill>
              </a:rPr>
              <a:t>class </a:t>
            </a:r>
            <a:r>
              <a:rPr lang="en-GB" sz="1600" dirty="0">
                <a:solidFill>
                  <a:srgbClr val="000000"/>
                </a:solidFill>
              </a:rPr>
              <a:t>Cat </a:t>
            </a:r>
            <a:r>
              <a:rPr lang="en-GB" sz="1600" dirty="0">
                <a:solidFill>
                  <a:srgbClr val="0033B3"/>
                </a:solidFill>
              </a:rPr>
              <a:t>extends </a:t>
            </a:r>
            <a:r>
              <a:rPr lang="en-GB" sz="1600" dirty="0">
                <a:solidFill>
                  <a:srgbClr val="000000"/>
                </a:solidFill>
              </a:rPr>
              <a:t>Animal </a:t>
            </a:r>
            <a:r>
              <a:rPr lang="en-GB" sz="1600" dirty="0"/>
              <a:t>{</a:t>
            </a:r>
            <a:br>
              <a:rPr lang="en-GB" sz="1600" dirty="0"/>
            </a:br>
            <a:br>
              <a:rPr lang="en-GB" sz="1600" dirty="0"/>
            </a:br>
            <a:r>
              <a:rPr lang="en-GB" sz="1600" dirty="0"/>
              <a:t>    </a:t>
            </a:r>
            <a:r>
              <a:rPr lang="en-GB" sz="1600" dirty="0">
                <a:solidFill>
                  <a:srgbClr val="9E880D"/>
                </a:solidFill>
              </a:rPr>
              <a:t>@Override</a:t>
            </a:r>
            <a:br>
              <a:rPr lang="en-GB" sz="1600" dirty="0">
                <a:solidFill>
                  <a:srgbClr val="9E880D"/>
                </a:solidFill>
              </a:rPr>
            </a:br>
            <a:r>
              <a:rPr lang="en-GB" sz="1600" dirty="0">
                <a:solidFill>
                  <a:srgbClr val="9E880D"/>
                </a:solidFill>
              </a:rPr>
              <a:t>    </a:t>
            </a:r>
            <a:r>
              <a:rPr lang="en-GB" sz="1600" dirty="0">
                <a:solidFill>
                  <a:srgbClr val="0033B3"/>
                </a:solidFill>
              </a:rPr>
              <a:t>public void </a:t>
            </a:r>
            <a:r>
              <a:rPr lang="en-GB" sz="1600" dirty="0">
                <a:solidFill>
                  <a:srgbClr val="00627A"/>
                </a:solidFill>
              </a:rPr>
              <a:t>eat</a:t>
            </a:r>
            <a:r>
              <a:rPr lang="en-GB" sz="1600" dirty="0"/>
              <a:t>(</a:t>
            </a:r>
            <a:r>
              <a:rPr lang="en-GB" sz="1600" dirty="0">
                <a:solidFill>
                  <a:srgbClr val="000000"/>
                </a:solidFill>
              </a:rPr>
              <a:t>String </a:t>
            </a:r>
            <a:r>
              <a:rPr lang="en-GB" sz="1600" dirty="0"/>
              <a:t>food) {</a:t>
            </a:r>
            <a:br>
              <a:rPr lang="en-GB" sz="1600" dirty="0"/>
            </a:br>
            <a:r>
              <a:rPr lang="en-GB" sz="1600" dirty="0"/>
              <a:t>        </a:t>
            </a:r>
            <a:r>
              <a:rPr lang="en-GB" sz="1600" dirty="0" err="1"/>
              <a:t>println</a:t>
            </a:r>
            <a:r>
              <a:rPr lang="en-GB" sz="1600" dirty="0"/>
              <a:t>(</a:t>
            </a:r>
            <a:r>
              <a:rPr lang="en-GB" sz="1600" dirty="0">
                <a:solidFill>
                  <a:srgbClr val="067D17"/>
                </a:solidFill>
              </a:rPr>
              <a:t>"eat food"</a:t>
            </a:r>
            <a:r>
              <a:rPr lang="en-GB" sz="1600" dirty="0"/>
              <a:t>);</a:t>
            </a:r>
            <a:br>
              <a:rPr lang="en-GB" sz="1600" dirty="0"/>
            </a:br>
            <a:r>
              <a:rPr lang="en-GB" sz="1600" dirty="0"/>
              <a:t>    }</a:t>
            </a:r>
            <a:br>
              <a:rPr lang="en-GB" sz="1600" dirty="0"/>
            </a:br>
            <a:r>
              <a:rPr lang="en-GB" sz="1600" dirty="0"/>
              <a:t>}</a:t>
            </a:r>
            <a:br>
              <a:rPr lang="en-GB" dirty="0"/>
            </a:br>
            <a:endParaRPr lang="en-UA" dirty="0"/>
          </a:p>
        </p:txBody>
      </p:sp>
      <p:sp>
        <p:nvSpPr>
          <p:cNvPr id="4" name="Slide Number Placeholder 3">
            <a:extLst>
              <a:ext uri="{FF2B5EF4-FFF2-40B4-BE49-F238E27FC236}">
                <a16:creationId xmlns:a16="http://schemas.microsoft.com/office/drawing/2014/main" id="{4DEA98AC-58A4-F043-B268-5383D68201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16331100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11023-E09C-8A43-9FBC-93D08D8BAEBD}"/>
              </a:ext>
            </a:extLst>
          </p:cNvPr>
          <p:cNvSpPr>
            <a:spLocks noGrp="1"/>
          </p:cNvSpPr>
          <p:nvPr>
            <p:ph type="title"/>
          </p:nvPr>
        </p:nvSpPr>
        <p:spPr/>
        <p:txBody>
          <a:bodyPr/>
          <a:lstStyle/>
          <a:p>
            <a:r>
              <a:rPr lang="en-US" dirty="0"/>
              <a:t>Abstract Class features</a:t>
            </a:r>
          </a:p>
        </p:txBody>
      </p:sp>
      <p:sp>
        <p:nvSpPr>
          <p:cNvPr id="3" name="Text Placeholder 2">
            <a:extLst>
              <a:ext uri="{FF2B5EF4-FFF2-40B4-BE49-F238E27FC236}">
                <a16:creationId xmlns:a16="http://schemas.microsoft.com/office/drawing/2014/main" id="{F7AA117C-F418-404B-8EA0-70C0D938E667}"/>
              </a:ext>
            </a:extLst>
          </p:cNvPr>
          <p:cNvSpPr>
            <a:spLocks noGrp="1"/>
          </p:cNvSpPr>
          <p:nvPr>
            <p:ph type="body" idx="1"/>
          </p:nvPr>
        </p:nvSpPr>
        <p:spPr>
          <a:xfrm>
            <a:off x="893699" y="1373588"/>
            <a:ext cx="7586875" cy="3552300"/>
          </a:xfrm>
        </p:spPr>
        <p:txBody>
          <a:bodyPr/>
          <a:lstStyle/>
          <a:p>
            <a:r>
              <a:rPr lang="en-US" altLang="en-US" sz="1800" dirty="0"/>
              <a:t>May contain any number of methods including zero</a:t>
            </a:r>
          </a:p>
          <a:p>
            <a:r>
              <a:rPr lang="en-US" altLang="en-US" sz="1800" dirty="0"/>
              <a:t>If class has at least one abstract method – class is abstract</a:t>
            </a:r>
          </a:p>
          <a:p>
            <a:r>
              <a:rPr lang="en-US" altLang="en-US" sz="1800" dirty="0"/>
              <a:t>Abstract methods may not appear in a class that is not abstract</a:t>
            </a:r>
          </a:p>
          <a:p>
            <a:r>
              <a:rPr lang="en-US" altLang="en-US" sz="1800" dirty="0"/>
              <a:t>The first concrete subclass of an abstract class is required to implement all abstract methods that were not implemented by a superclass</a:t>
            </a:r>
          </a:p>
        </p:txBody>
      </p:sp>
      <p:sp>
        <p:nvSpPr>
          <p:cNvPr id="4" name="Slide Number Placeholder 3">
            <a:extLst>
              <a:ext uri="{FF2B5EF4-FFF2-40B4-BE49-F238E27FC236}">
                <a16:creationId xmlns:a16="http://schemas.microsoft.com/office/drawing/2014/main" id="{B1FACBDB-6149-8B4F-AB93-275BDD46EC4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Tree>
    <p:extLst>
      <p:ext uri="{BB962C8B-B14F-4D97-AF65-F5344CB8AC3E}">
        <p14:creationId xmlns:p14="http://schemas.microsoft.com/office/powerpoint/2010/main" val="3231679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56024-276C-8741-A6D7-DB552BC5A4DB}"/>
              </a:ext>
            </a:extLst>
          </p:cNvPr>
          <p:cNvSpPr>
            <a:spLocks noGrp="1"/>
          </p:cNvSpPr>
          <p:nvPr>
            <p:ph type="title"/>
          </p:nvPr>
        </p:nvSpPr>
        <p:spPr/>
        <p:txBody>
          <a:bodyPr/>
          <a:lstStyle/>
          <a:p>
            <a:r>
              <a:rPr lang="en-UA" dirty="0"/>
              <a:t>Abstract Class vs Interface</a:t>
            </a:r>
          </a:p>
        </p:txBody>
      </p:sp>
      <p:sp>
        <p:nvSpPr>
          <p:cNvPr id="5" name="Text Placeholder 4">
            <a:extLst>
              <a:ext uri="{FF2B5EF4-FFF2-40B4-BE49-F238E27FC236}">
                <a16:creationId xmlns:a16="http://schemas.microsoft.com/office/drawing/2014/main" id="{B3399C45-96F6-0B44-ABAB-2CBB593FFFFF}"/>
              </a:ext>
            </a:extLst>
          </p:cNvPr>
          <p:cNvSpPr>
            <a:spLocks noGrp="1"/>
          </p:cNvSpPr>
          <p:nvPr>
            <p:ph type="body" idx="1"/>
          </p:nvPr>
        </p:nvSpPr>
        <p:spPr>
          <a:xfrm>
            <a:off x="893624" y="1200150"/>
            <a:ext cx="3678375" cy="3725700"/>
          </a:xfrm>
        </p:spPr>
        <p:txBody>
          <a:bodyPr/>
          <a:lstStyle/>
          <a:p>
            <a:pPr marL="101600" indent="0">
              <a:buNone/>
            </a:pPr>
            <a:r>
              <a:rPr lang="en-GB" sz="1600" b="1" dirty="0">
                <a:solidFill>
                  <a:srgbClr val="0033B3"/>
                </a:solidFill>
              </a:rPr>
              <a:t>abstract</a:t>
            </a:r>
            <a:r>
              <a:rPr lang="en-GB" sz="1600" dirty="0">
                <a:solidFill>
                  <a:srgbClr val="0033B3"/>
                </a:solidFill>
              </a:rPr>
              <a:t> class </a:t>
            </a:r>
            <a:r>
              <a:rPr lang="en-GB" sz="1600" dirty="0">
                <a:solidFill>
                  <a:srgbClr val="000000"/>
                </a:solidFill>
              </a:rPr>
              <a:t>Animal </a:t>
            </a:r>
            <a:r>
              <a:rPr lang="en-GB" sz="1600" dirty="0"/>
              <a:t>{</a:t>
            </a:r>
            <a:br>
              <a:rPr lang="en-GB" sz="1600" dirty="0"/>
            </a:br>
            <a:r>
              <a:rPr lang="en-GB" sz="1600" dirty="0"/>
              <a:t>    </a:t>
            </a:r>
            <a:r>
              <a:rPr lang="en-GB" sz="1600" dirty="0">
                <a:solidFill>
                  <a:srgbClr val="000000"/>
                </a:solidFill>
              </a:rPr>
              <a:t>String </a:t>
            </a:r>
            <a:r>
              <a:rPr lang="en-GB" sz="1600" dirty="0">
                <a:solidFill>
                  <a:srgbClr val="871094"/>
                </a:solidFill>
              </a:rPr>
              <a:t>name</a:t>
            </a:r>
            <a:r>
              <a:rPr lang="en-GB" sz="1600" dirty="0"/>
              <a:t>;</a:t>
            </a:r>
            <a:br>
              <a:rPr lang="en-GB" sz="1600" dirty="0"/>
            </a:br>
            <a:br>
              <a:rPr lang="en-GB" sz="1600" dirty="0"/>
            </a:br>
            <a:r>
              <a:rPr lang="en-GB" sz="1600" dirty="0"/>
              <a:t>    </a:t>
            </a:r>
            <a:r>
              <a:rPr lang="en-GB" sz="1600" dirty="0">
                <a:solidFill>
                  <a:srgbClr val="0033B3"/>
                </a:solidFill>
              </a:rPr>
              <a:t>void </a:t>
            </a:r>
            <a:r>
              <a:rPr lang="en-GB" sz="1600" dirty="0">
                <a:solidFill>
                  <a:srgbClr val="00627A"/>
                </a:solidFill>
              </a:rPr>
              <a:t>breathe</a:t>
            </a:r>
            <a:r>
              <a:rPr lang="en-GB" sz="1600" dirty="0"/>
              <a:t>() {</a:t>
            </a:r>
            <a:br>
              <a:rPr lang="en-GB" sz="1600" dirty="0"/>
            </a:br>
            <a:r>
              <a:rPr lang="en-GB" sz="1600" dirty="0"/>
              <a:t>        </a:t>
            </a:r>
            <a:r>
              <a:rPr lang="en-GB" sz="1600" dirty="0" err="1"/>
              <a:t>println</a:t>
            </a:r>
            <a:r>
              <a:rPr lang="en-GB" sz="1600" dirty="0"/>
              <a:t>(</a:t>
            </a:r>
            <a:r>
              <a:rPr lang="en-GB" sz="1600" dirty="0">
                <a:solidFill>
                  <a:srgbClr val="067D17"/>
                </a:solidFill>
              </a:rPr>
              <a:t>"breathes"</a:t>
            </a:r>
            <a:r>
              <a:rPr lang="en-GB" sz="1600" dirty="0"/>
              <a:t>);</a:t>
            </a:r>
            <a:br>
              <a:rPr lang="en-GB" sz="1600" dirty="0"/>
            </a:br>
            <a:r>
              <a:rPr lang="en-GB" sz="1600" dirty="0"/>
              <a:t>    }</a:t>
            </a:r>
            <a:br>
              <a:rPr lang="en-GB" sz="1600" dirty="0"/>
            </a:br>
            <a:br>
              <a:rPr lang="en-GB" sz="1600" dirty="0"/>
            </a:br>
            <a:r>
              <a:rPr lang="en-GB" sz="1600" dirty="0"/>
              <a:t>    </a:t>
            </a:r>
            <a:r>
              <a:rPr lang="en-GB" sz="1600" b="1" dirty="0">
                <a:solidFill>
                  <a:srgbClr val="0033B3"/>
                </a:solidFill>
              </a:rPr>
              <a:t>abstract</a:t>
            </a:r>
            <a:r>
              <a:rPr lang="en-GB" sz="1600" dirty="0">
                <a:solidFill>
                  <a:srgbClr val="0033B3"/>
                </a:solidFill>
              </a:rPr>
              <a:t> void </a:t>
            </a:r>
            <a:r>
              <a:rPr lang="en-GB" sz="1600" dirty="0">
                <a:solidFill>
                  <a:srgbClr val="00627A"/>
                </a:solidFill>
              </a:rPr>
              <a:t>eat</a:t>
            </a:r>
            <a:r>
              <a:rPr lang="en-GB" sz="1600" dirty="0"/>
              <a:t>(</a:t>
            </a:r>
            <a:r>
              <a:rPr lang="en-GB" sz="1600" dirty="0">
                <a:solidFill>
                  <a:srgbClr val="000000"/>
                </a:solidFill>
              </a:rPr>
              <a:t>String </a:t>
            </a:r>
            <a:r>
              <a:rPr lang="en-GB" sz="1600" dirty="0"/>
              <a:t>food);</a:t>
            </a:r>
            <a:br>
              <a:rPr lang="en-GB" sz="1600" dirty="0"/>
            </a:br>
            <a:br>
              <a:rPr lang="en-GB" sz="1600" dirty="0"/>
            </a:br>
            <a:r>
              <a:rPr lang="en-GB" sz="1600" dirty="0"/>
              <a:t>}</a:t>
            </a:r>
            <a:endParaRPr lang="en-UA" sz="1600" dirty="0"/>
          </a:p>
          <a:p>
            <a:endParaRPr lang="en-UA" sz="1600" dirty="0"/>
          </a:p>
        </p:txBody>
      </p:sp>
      <p:sp>
        <p:nvSpPr>
          <p:cNvPr id="6" name="Text Placeholder 5">
            <a:extLst>
              <a:ext uri="{FF2B5EF4-FFF2-40B4-BE49-F238E27FC236}">
                <a16:creationId xmlns:a16="http://schemas.microsoft.com/office/drawing/2014/main" id="{CF447A03-6ADE-CB4B-AF05-FE3AF0182F89}"/>
              </a:ext>
            </a:extLst>
          </p:cNvPr>
          <p:cNvSpPr>
            <a:spLocks noGrp="1"/>
          </p:cNvSpPr>
          <p:nvPr>
            <p:ph type="body" idx="2"/>
          </p:nvPr>
        </p:nvSpPr>
        <p:spPr>
          <a:xfrm>
            <a:off x="5286233" y="1200150"/>
            <a:ext cx="3337181" cy="3725700"/>
          </a:xfrm>
        </p:spPr>
        <p:txBody>
          <a:bodyPr/>
          <a:lstStyle/>
          <a:p>
            <a:pPr marL="101600" indent="0">
              <a:buNone/>
            </a:pPr>
            <a:r>
              <a:rPr lang="en-GB" sz="1600" b="1" dirty="0">
                <a:solidFill>
                  <a:srgbClr val="0033B3"/>
                </a:solidFill>
              </a:rPr>
              <a:t>interface</a:t>
            </a:r>
            <a:r>
              <a:rPr lang="en-GB" sz="1600" dirty="0">
                <a:solidFill>
                  <a:srgbClr val="0033B3"/>
                </a:solidFill>
              </a:rPr>
              <a:t> </a:t>
            </a:r>
            <a:r>
              <a:rPr lang="en-GB" sz="1600" dirty="0">
                <a:solidFill>
                  <a:srgbClr val="000000"/>
                </a:solidFill>
              </a:rPr>
              <a:t>Animal </a:t>
            </a:r>
            <a:r>
              <a:rPr lang="en-GB" sz="1600" dirty="0"/>
              <a:t>{</a:t>
            </a:r>
            <a:br>
              <a:rPr lang="en-GB" sz="1600" dirty="0"/>
            </a:br>
            <a:br>
              <a:rPr lang="en-GB" sz="1600" dirty="0"/>
            </a:br>
            <a:r>
              <a:rPr lang="en-GB" sz="1600" dirty="0"/>
              <a:t>    </a:t>
            </a:r>
            <a:r>
              <a:rPr lang="en-GB" sz="1600" b="1" dirty="0">
                <a:solidFill>
                  <a:srgbClr val="0033B3"/>
                </a:solidFill>
              </a:rPr>
              <a:t>default</a:t>
            </a:r>
            <a:r>
              <a:rPr lang="en-GB" sz="1600" dirty="0">
                <a:solidFill>
                  <a:srgbClr val="0033B3"/>
                </a:solidFill>
              </a:rPr>
              <a:t> void </a:t>
            </a:r>
            <a:r>
              <a:rPr lang="en-GB" sz="1600" dirty="0">
                <a:solidFill>
                  <a:srgbClr val="00627A"/>
                </a:solidFill>
              </a:rPr>
              <a:t>breathe</a:t>
            </a:r>
            <a:r>
              <a:rPr lang="en-GB" sz="1600" dirty="0"/>
              <a:t>() {</a:t>
            </a:r>
            <a:br>
              <a:rPr lang="en-GB" sz="1600" dirty="0"/>
            </a:br>
            <a:r>
              <a:rPr lang="en-GB" sz="1600" dirty="0"/>
              <a:t>        </a:t>
            </a:r>
            <a:r>
              <a:rPr lang="en-GB" sz="1600" dirty="0" err="1"/>
              <a:t>println</a:t>
            </a:r>
            <a:r>
              <a:rPr lang="en-GB" sz="1600" dirty="0"/>
              <a:t>(</a:t>
            </a:r>
            <a:r>
              <a:rPr lang="en-GB" sz="1600" dirty="0">
                <a:solidFill>
                  <a:srgbClr val="067D17"/>
                </a:solidFill>
              </a:rPr>
              <a:t>"breathes"</a:t>
            </a:r>
            <a:r>
              <a:rPr lang="en-GB" sz="1600" dirty="0"/>
              <a:t>);</a:t>
            </a:r>
            <a:br>
              <a:rPr lang="en-GB" sz="1600" dirty="0"/>
            </a:br>
            <a:r>
              <a:rPr lang="en-GB" sz="1600" dirty="0"/>
              <a:t>    }</a:t>
            </a:r>
            <a:br>
              <a:rPr lang="en-GB" sz="1600" dirty="0"/>
            </a:br>
            <a:br>
              <a:rPr lang="en-GB" sz="1600" dirty="0"/>
            </a:br>
            <a:r>
              <a:rPr lang="en-GB" sz="1600" dirty="0"/>
              <a:t>    </a:t>
            </a:r>
            <a:r>
              <a:rPr lang="en-GB" sz="1600" dirty="0">
                <a:solidFill>
                  <a:srgbClr val="0033B3"/>
                </a:solidFill>
              </a:rPr>
              <a:t>void </a:t>
            </a:r>
            <a:r>
              <a:rPr lang="en-GB" sz="1600" dirty="0">
                <a:solidFill>
                  <a:srgbClr val="00627A"/>
                </a:solidFill>
              </a:rPr>
              <a:t>eat</a:t>
            </a:r>
            <a:r>
              <a:rPr lang="en-GB" sz="1600" dirty="0"/>
              <a:t>(</a:t>
            </a:r>
            <a:r>
              <a:rPr lang="en-GB" sz="1600" dirty="0">
                <a:solidFill>
                  <a:srgbClr val="000000"/>
                </a:solidFill>
              </a:rPr>
              <a:t>String </a:t>
            </a:r>
            <a:r>
              <a:rPr lang="en-GB" sz="1600" dirty="0"/>
              <a:t>food);</a:t>
            </a:r>
            <a:br>
              <a:rPr lang="en-GB" sz="1600" dirty="0"/>
            </a:br>
            <a:br>
              <a:rPr lang="en-GB" sz="1600" dirty="0"/>
            </a:br>
            <a:r>
              <a:rPr lang="en-GB" sz="1600" dirty="0"/>
              <a:t>}</a:t>
            </a:r>
            <a:endParaRPr lang="en-UA" sz="1600" dirty="0"/>
          </a:p>
        </p:txBody>
      </p:sp>
      <p:sp>
        <p:nvSpPr>
          <p:cNvPr id="4" name="Slide Number Placeholder 3">
            <a:extLst>
              <a:ext uri="{FF2B5EF4-FFF2-40B4-BE49-F238E27FC236}">
                <a16:creationId xmlns:a16="http://schemas.microsoft.com/office/drawing/2014/main" id="{51DCECB1-3F60-6F4D-BD7F-57212F53FE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37936328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6C43F20-5278-DA4A-8A6E-820F99F8F5E9}"/>
              </a:ext>
            </a:extLst>
          </p:cNvPr>
          <p:cNvSpPr>
            <a:spLocks noGrp="1"/>
          </p:cNvSpPr>
          <p:nvPr>
            <p:ph type="body" idx="1"/>
          </p:nvPr>
        </p:nvSpPr>
        <p:spPr/>
        <p:txBody>
          <a:bodyPr/>
          <a:lstStyle/>
          <a:p>
            <a:pPr marL="76200" indent="0">
              <a:buNone/>
            </a:pPr>
            <a:r>
              <a:rPr lang="en-GB" b="1" dirty="0"/>
              <a:t>Encapsulation</a:t>
            </a:r>
            <a:r>
              <a:rPr lang="en-GB" dirty="0"/>
              <a:t> is the ability of an object(or component) to hide parts of its state and </a:t>
            </a:r>
            <a:r>
              <a:rPr lang="en-GB" dirty="0" err="1"/>
              <a:t>behaviors</a:t>
            </a:r>
            <a:r>
              <a:rPr lang="en-GB" dirty="0"/>
              <a:t> from other objects, exposing only a limit- ed interface to the rest of the program. </a:t>
            </a:r>
          </a:p>
        </p:txBody>
      </p:sp>
      <p:sp>
        <p:nvSpPr>
          <p:cNvPr id="5" name="Slide Number Placeholder 4">
            <a:extLst>
              <a:ext uri="{FF2B5EF4-FFF2-40B4-BE49-F238E27FC236}">
                <a16:creationId xmlns:a16="http://schemas.microsoft.com/office/drawing/2014/main" id="{25851930-6282-4B48-B4A6-708F7F0B30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Tree>
    <p:extLst>
      <p:ext uri="{BB962C8B-B14F-4D97-AF65-F5344CB8AC3E}">
        <p14:creationId xmlns:p14="http://schemas.microsoft.com/office/powerpoint/2010/main" val="42869986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46CFE0A-0C01-AA4E-B4E7-25711F8F3B91}"/>
              </a:ext>
            </a:extLst>
          </p:cNvPr>
          <p:cNvSpPr>
            <a:spLocks noGrp="1"/>
          </p:cNvSpPr>
          <p:nvPr>
            <p:ph type="title"/>
          </p:nvPr>
        </p:nvSpPr>
        <p:spPr/>
        <p:txBody>
          <a:bodyPr/>
          <a:lstStyle/>
          <a:p>
            <a:r>
              <a:rPr lang="en-UA" dirty="0"/>
              <a:t>Encapsulation types</a:t>
            </a:r>
          </a:p>
        </p:txBody>
      </p:sp>
      <p:sp>
        <p:nvSpPr>
          <p:cNvPr id="8" name="Text Placeholder 7">
            <a:extLst>
              <a:ext uri="{FF2B5EF4-FFF2-40B4-BE49-F238E27FC236}">
                <a16:creationId xmlns:a16="http://schemas.microsoft.com/office/drawing/2014/main" id="{CFAE2BDD-7E99-8F42-91A3-6765C3C8B813}"/>
              </a:ext>
            </a:extLst>
          </p:cNvPr>
          <p:cNvSpPr>
            <a:spLocks noGrp="1"/>
          </p:cNvSpPr>
          <p:nvPr>
            <p:ph type="body" idx="1"/>
          </p:nvPr>
        </p:nvSpPr>
        <p:spPr/>
        <p:txBody>
          <a:bodyPr/>
          <a:lstStyle/>
          <a:p>
            <a:r>
              <a:rPr lang="en-UA" dirty="0"/>
              <a:t>Access modifiers</a:t>
            </a:r>
          </a:p>
          <a:p>
            <a:pPr lvl="1"/>
            <a:r>
              <a:rPr lang="en-GB" dirty="0"/>
              <a:t>p</a:t>
            </a:r>
            <a:r>
              <a:rPr lang="en-UA" dirty="0"/>
              <a:t>ublic</a:t>
            </a:r>
          </a:p>
          <a:p>
            <a:pPr lvl="1"/>
            <a:r>
              <a:rPr lang="en-GB" dirty="0"/>
              <a:t>p</a:t>
            </a:r>
            <a:r>
              <a:rPr lang="en-UA" dirty="0"/>
              <a:t>rotected</a:t>
            </a:r>
          </a:p>
          <a:p>
            <a:pPr lvl="1"/>
            <a:r>
              <a:rPr lang="en-GB" dirty="0"/>
              <a:t>p</a:t>
            </a:r>
            <a:r>
              <a:rPr lang="en-UA" dirty="0"/>
              <a:t>ackage private</a:t>
            </a:r>
          </a:p>
          <a:p>
            <a:pPr lvl="1"/>
            <a:r>
              <a:rPr lang="en-GB" dirty="0"/>
              <a:t>p</a:t>
            </a:r>
            <a:r>
              <a:rPr lang="en-UA" dirty="0"/>
              <a:t>rivate</a:t>
            </a:r>
          </a:p>
          <a:p>
            <a:endParaRPr lang="en-UA" dirty="0"/>
          </a:p>
          <a:p>
            <a:r>
              <a:rPr lang="en-UA" dirty="0"/>
              <a:t>Public Contract (interfaces)</a:t>
            </a:r>
          </a:p>
          <a:p>
            <a:endParaRPr lang="en-UA" dirty="0"/>
          </a:p>
          <a:p>
            <a:pPr lvl="1"/>
            <a:endParaRPr lang="en-UA" dirty="0"/>
          </a:p>
          <a:p>
            <a:pPr lvl="1"/>
            <a:endParaRPr lang="en-UA" dirty="0"/>
          </a:p>
        </p:txBody>
      </p:sp>
      <p:sp>
        <p:nvSpPr>
          <p:cNvPr id="5" name="Slide Number Placeholder 4">
            <a:extLst>
              <a:ext uri="{FF2B5EF4-FFF2-40B4-BE49-F238E27FC236}">
                <a16:creationId xmlns:a16="http://schemas.microsoft.com/office/drawing/2014/main" id="{B2C0FFD9-162D-E54E-9DFB-9D392F0120F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Tree>
    <p:extLst>
      <p:ext uri="{BB962C8B-B14F-4D97-AF65-F5344CB8AC3E}">
        <p14:creationId xmlns:p14="http://schemas.microsoft.com/office/powerpoint/2010/main" val="20656533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FDCCE8D-1468-BF48-9FFB-4286A70A166E}"/>
              </a:ext>
            </a:extLst>
          </p:cNvPr>
          <p:cNvSpPr>
            <a:spLocks noGrp="1"/>
          </p:cNvSpPr>
          <p:nvPr>
            <p:ph type="title"/>
          </p:nvPr>
        </p:nvSpPr>
        <p:spPr/>
        <p:txBody>
          <a:bodyPr/>
          <a:lstStyle/>
          <a:p>
            <a:r>
              <a:rPr lang="en-UA" dirty="0"/>
              <a:t>Encapsulation. Access modifiers </a:t>
            </a:r>
          </a:p>
        </p:txBody>
      </p:sp>
      <p:sp>
        <p:nvSpPr>
          <p:cNvPr id="7" name="Text Placeholder 6">
            <a:extLst>
              <a:ext uri="{FF2B5EF4-FFF2-40B4-BE49-F238E27FC236}">
                <a16:creationId xmlns:a16="http://schemas.microsoft.com/office/drawing/2014/main" id="{EBF0D1D7-019E-894D-A696-CCF0F78512FE}"/>
              </a:ext>
            </a:extLst>
          </p:cNvPr>
          <p:cNvSpPr>
            <a:spLocks noGrp="1"/>
          </p:cNvSpPr>
          <p:nvPr>
            <p:ph type="body" idx="1"/>
          </p:nvPr>
        </p:nvSpPr>
        <p:spPr/>
        <p:txBody>
          <a:bodyPr/>
          <a:lstStyle/>
          <a:p>
            <a:pPr marL="114300" indent="0">
              <a:buNone/>
            </a:pPr>
            <a:r>
              <a:rPr lang="en-GB" sz="1400" dirty="0">
                <a:solidFill>
                  <a:srgbClr val="0033B3"/>
                </a:solidFill>
              </a:rPr>
              <a:t>class </a:t>
            </a:r>
            <a:r>
              <a:rPr lang="en-GB" sz="1400" dirty="0">
                <a:solidFill>
                  <a:srgbClr val="000000"/>
                </a:solidFill>
              </a:rPr>
              <a:t>Cat </a:t>
            </a:r>
            <a:r>
              <a:rPr lang="en-GB" sz="1400" dirty="0"/>
              <a:t>{</a:t>
            </a:r>
            <a:br>
              <a:rPr lang="en-GB" sz="1400" dirty="0"/>
            </a:br>
            <a:r>
              <a:rPr lang="en-GB" sz="1400" dirty="0"/>
              <a:t>    </a:t>
            </a:r>
            <a:r>
              <a:rPr lang="en-GB" sz="1400" b="1" dirty="0">
                <a:solidFill>
                  <a:srgbClr val="0033B3"/>
                </a:solidFill>
              </a:rPr>
              <a:t>public</a:t>
            </a:r>
            <a:r>
              <a:rPr lang="en-GB" sz="1400" dirty="0">
                <a:solidFill>
                  <a:srgbClr val="0033B3"/>
                </a:solidFill>
              </a:rPr>
              <a:t> </a:t>
            </a:r>
            <a:r>
              <a:rPr lang="en-GB" sz="1400" dirty="0">
                <a:solidFill>
                  <a:srgbClr val="000000"/>
                </a:solidFill>
              </a:rPr>
              <a:t>String </a:t>
            </a:r>
            <a:r>
              <a:rPr lang="en-GB" sz="1400" dirty="0">
                <a:solidFill>
                  <a:srgbClr val="871094"/>
                </a:solidFill>
              </a:rPr>
              <a:t>name</a:t>
            </a:r>
            <a:r>
              <a:rPr lang="en-GB" sz="1400" dirty="0"/>
              <a:t>;</a:t>
            </a:r>
            <a:br>
              <a:rPr lang="en-GB" sz="1400" dirty="0"/>
            </a:br>
            <a:endParaRPr lang="en-GB" sz="1400" dirty="0"/>
          </a:p>
          <a:p>
            <a:pPr marL="114300" indent="0">
              <a:buNone/>
            </a:pPr>
            <a:r>
              <a:rPr lang="en-GB" sz="1400" dirty="0"/>
              <a:t>    </a:t>
            </a:r>
            <a:r>
              <a:rPr lang="en-GB" sz="1400" b="1" dirty="0">
                <a:solidFill>
                  <a:srgbClr val="0033B3"/>
                </a:solidFill>
              </a:rPr>
              <a:t>protected</a:t>
            </a:r>
            <a:r>
              <a:rPr lang="en-GB" sz="1400" dirty="0">
                <a:solidFill>
                  <a:srgbClr val="0033B3"/>
                </a:solidFill>
              </a:rPr>
              <a:t> </a:t>
            </a:r>
            <a:r>
              <a:rPr lang="en-GB" sz="1400" dirty="0">
                <a:solidFill>
                  <a:srgbClr val="000000"/>
                </a:solidFill>
              </a:rPr>
              <a:t>String </a:t>
            </a:r>
            <a:r>
              <a:rPr lang="en-GB" sz="1400" dirty="0">
                <a:solidFill>
                  <a:srgbClr val="871094"/>
                </a:solidFill>
              </a:rPr>
              <a:t>gender</a:t>
            </a:r>
            <a:r>
              <a:rPr lang="en-GB" sz="1400" dirty="0"/>
              <a:t>;</a:t>
            </a:r>
            <a:br>
              <a:rPr lang="en-GB" sz="1400" dirty="0"/>
            </a:br>
            <a:endParaRPr lang="en-GB" sz="1400" dirty="0"/>
          </a:p>
          <a:p>
            <a:pPr marL="114300" indent="0">
              <a:buNone/>
            </a:pPr>
            <a:r>
              <a:rPr lang="en-GB" sz="1400" dirty="0"/>
              <a:t>    </a:t>
            </a:r>
            <a:r>
              <a:rPr lang="en-GB" sz="1400" dirty="0">
                <a:solidFill>
                  <a:srgbClr val="0033B3"/>
                </a:solidFill>
              </a:rPr>
              <a:t>int </a:t>
            </a:r>
            <a:r>
              <a:rPr lang="en-GB" sz="1400" dirty="0">
                <a:solidFill>
                  <a:srgbClr val="871094"/>
                </a:solidFill>
              </a:rPr>
              <a:t>age</a:t>
            </a:r>
            <a:r>
              <a:rPr lang="en-GB" sz="1400" dirty="0"/>
              <a:t>;</a:t>
            </a:r>
            <a:br>
              <a:rPr lang="en-GB" sz="1400" dirty="0"/>
            </a:br>
            <a:endParaRPr lang="en-GB" sz="1400" dirty="0"/>
          </a:p>
          <a:p>
            <a:pPr marL="114300" indent="0">
              <a:buNone/>
            </a:pPr>
            <a:r>
              <a:rPr lang="en-GB" sz="1400" dirty="0"/>
              <a:t>    </a:t>
            </a:r>
            <a:r>
              <a:rPr lang="en-GB" sz="1400" b="1" dirty="0">
                <a:solidFill>
                  <a:srgbClr val="0033B3"/>
                </a:solidFill>
              </a:rPr>
              <a:t>private</a:t>
            </a:r>
            <a:r>
              <a:rPr lang="en-GB" sz="1400" dirty="0">
                <a:solidFill>
                  <a:srgbClr val="0033B3"/>
                </a:solidFill>
              </a:rPr>
              <a:t> float </a:t>
            </a:r>
            <a:r>
              <a:rPr lang="en-GB" sz="1400" dirty="0">
                <a:solidFill>
                  <a:srgbClr val="871094"/>
                </a:solidFill>
              </a:rPr>
              <a:t>weight</a:t>
            </a:r>
            <a:r>
              <a:rPr lang="en-GB" sz="1400" dirty="0"/>
              <a:t>;</a:t>
            </a:r>
            <a:br>
              <a:rPr lang="en-GB" sz="1400" dirty="0"/>
            </a:br>
            <a:r>
              <a:rPr lang="en-GB" sz="1400" dirty="0"/>
              <a:t>}</a:t>
            </a:r>
          </a:p>
          <a:p>
            <a:pPr marL="114300" indent="0">
              <a:buNone/>
            </a:pPr>
            <a:endParaRPr lang="en-GB" sz="1400" dirty="0"/>
          </a:p>
          <a:p>
            <a:r>
              <a:rPr lang="en-UA" sz="1400" dirty="0"/>
              <a:t>Can be used for classes, fields, methods</a:t>
            </a:r>
          </a:p>
        </p:txBody>
      </p:sp>
      <p:sp>
        <p:nvSpPr>
          <p:cNvPr id="5" name="Slide Number Placeholder 4">
            <a:extLst>
              <a:ext uri="{FF2B5EF4-FFF2-40B4-BE49-F238E27FC236}">
                <a16:creationId xmlns:a16="http://schemas.microsoft.com/office/drawing/2014/main" id="{240C1986-43BD-9E4E-AC47-4CD7AE1560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Tree>
    <p:extLst>
      <p:ext uri="{BB962C8B-B14F-4D97-AF65-F5344CB8AC3E}">
        <p14:creationId xmlns:p14="http://schemas.microsoft.com/office/powerpoint/2010/main" val="536798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04BB98-FBAF-C44B-B6C3-9B487246B569}"/>
              </a:ext>
            </a:extLst>
          </p:cNvPr>
          <p:cNvSpPr>
            <a:spLocks noGrp="1"/>
          </p:cNvSpPr>
          <p:nvPr>
            <p:ph type="ctrTitle"/>
          </p:nvPr>
        </p:nvSpPr>
        <p:spPr/>
        <p:txBody>
          <a:bodyPr/>
          <a:lstStyle/>
          <a:p>
            <a:r>
              <a:rPr lang="en-UA" dirty="0"/>
              <a:t>OOP Basics</a:t>
            </a:r>
          </a:p>
        </p:txBody>
      </p:sp>
      <p:sp>
        <p:nvSpPr>
          <p:cNvPr id="4" name="Slide Number Placeholder 3">
            <a:extLst>
              <a:ext uri="{FF2B5EF4-FFF2-40B4-BE49-F238E27FC236}">
                <a16:creationId xmlns:a16="http://schemas.microsoft.com/office/drawing/2014/main" id="{9D67A4D5-B6B0-164E-B025-C3026164E632}"/>
              </a:ext>
            </a:extLst>
          </p:cNvPr>
          <p:cNvSpPr>
            <a:spLocks noGrp="1"/>
          </p:cNvSpPr>
          <p:nvPr>
            <p:ph type="sldNum" idx="4294967295"/>
          </p:nvPr>
        </p:nvSpPr>
        <p:spPr>
          <a:xfrm>
            <a:off x="8594725" y="4697413"/>
            <a:ext cx="549275" cy="312737"/>
          </a:xfrm>
        </p:spPr>
        <p:txBody>
          <a:bodyPr/>
          <a:lstStyle/>
          <a:p>
            <a:pPr marL="0" lvl="0" indent="0" algn="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16125735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D70C1-289F-3A4A-A8B7-0CC07080604E}"/>
              </a:ext>
            </a:extLst>
          </p:cNvPr>
          <p:cNvSpPr>
            <a:spLocks noGrp="1"/>
          </p:cNvSpPr>
          <p:nvPr>
            <p:ph type="title"/>
          </p:nvPr>
        </p:nvSpPr>
        <p:spPr>
          <a:xfrm>
            <a:off x="893699" y="358388"/>
            <a:ext cx="8135576" cy="857400"/>
          </a:xfrm>
        </p:spPr>
        <p:txBody>
          <a:bodyPr/>
          <a:lstStyle/>
          <a:p>
            <a:r>
              <a:rPr lang="en-UA" dirty="0"/>
              <a:t>Encapsulation</a:t>
            </a:r>
            <a:endParaRPr lang="en-US" dirty="0"/>
          </a:p>
        </p:txBody>
      </p:sp>
      <p:sp>
        <p:nvSpPr>
          <p:cNvPr id="4" name="Slide Number Placeholder 3">
            <a:extLst>
              <a:ext uri="{FF2B5EF4-FFF2-40B4-BE49-F238E27FC236}">
                <a16:creationId xmlns:a16="http://schemas.microsoft.com/office/drawing/2014/main" id="{C4D9D2A4-4DC0-F947-B7B4-DBB6249EC8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grpSp>
        <p:nvGrpSpPr>
          <p:cNvPr id="9" name="Групувати 8">
            <a:extLst>
              <a:ext uri="{FF2B5EF4-FFF2-40B4-BE49-F238E27FC236}">
                <a16:creationId xmlns:a16="http://schemas.microsoft.com/office/drawing/2014/main" id="{7B51AFF5-C082-47A1-861B-FF1A6EA966FE}"/>
              </a:ext>
            </a:extLst>
          </p:cNvPr>
          <p:cNvGrpSpPr/>
          <p:nvPr/>
        </p:nvGrpSpPr>
        <p:grpSpPr>
          <a:xfrm>
            <a:off x="891445" y="1377207"/>
            <a:ext cx="6776118" cy="3319726"/>
            <a:chOff x="891445" y="1377207"/>
            <a:chExt cx="6776118" cy="3319726"/>
          </a:xfrm>
        </p:grpSpPr>
        <p:pic>
          <p:nvPicPr>
            <p:cNvPr id="5" name="Picture 2" descr="Картинки по запросу blender scheme">
              <a:extLst>
                <a:ext uri="{FF2B5EF4-FFF2-40B4-BE49-F238E27FC236}">
                  <a16:creationId xmlns:a16="http://schemas.microsoft.com/office/drawing/2014/main" id="{7BDE5130-59BB-472F-9EBB-21F4A278189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34093" y="1377207"/>
              <a:ext cx="755640" cy="126494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Картинки по запросу blender">
              <a:extLst>
                <a:ext uri="{FF2B5EF4-FFF2-40B4-BE49-F238E27FC236}">
                  <a16:creationId xmlns:a16="http://schemas.microsoft.com/office/drawing/2014/main" id="{6AEC8232-3768-4658-9BBF-AA41FAEBAD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01607" y="1413092"/>
              <a:ext cx="1165956" cy="1377694"/>
            </a:xfrm>
            <a:prstGeom prst="rect">
              <a:avLst/>
            </a:prstGeom>
            <a:noFill/>
            <a:extLst>
              <a:ext uri="{909E8E84-426E-40DD-AFC4-6F175D3DCCD1}">
                <a14:hiddenFill xmlns:a14="http://schemas.microsoft.com/office/drawing/2010/main">
                  <a:solidFill>
                    <a:srgbClr val="FFFFFF"/>
                  </a:solidFill>
                </a14:hiddenFill>
              </a:ext>
            </a:extLst>
          </p:spPr>
        </p:pic>
        <p:sp>
          <p:nvSpPr>
            <p:cNvPr id="7" name="Стрелка вправо 2">
              <a:extLst>
                <a:ext uri="{FF2B5EF4-FFF2-40B4-BE49-F238E27FC236}">
                  <a16:creationId xmlns:a16="http://schemas.microsoft.com/office/drawing/2014/main" id="{F555157A-18DE-443B-A494-85B03BF6C928}"/>
                </a:ext>
              </a:extLst>
            </p:cNvPr>
            <p:cNvSpPr/>
            <p:nvPr/>
          </p:nvSpPr>
          <p:spPr>
            <a:xfrm>
              <a:off x="5995670" y="1917415"/>
              <a:ext cx="363506" cy="1845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8" name="Picture 2" descr="Похожее изображение">
              <a:extLst>
                <a:ext uri="{FF2B5EF4-FFF2-40B4-BE49-F238E27FC236}">
                  <a16:creationId xmlns:a16="http://schemas.microsoft.com/office/drawing/2014/main" id="{47E92C39-5AF0-4B91-B084-0CF298A3F76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1445" y="2642149"/>
              <a:ext cx="3518464" cy="20547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41768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02DDB17-D9D5-0A46-B898-084A81866B70}"/>
              </a:ext>
            </a:extLst>
          </p:cNvPr>
          <p:cNvSpPr>
            <a:spLocks noGrp="1"/>
          </p:cNvSpPr>
          <p:nvPr>
            <p:ph type="title"/>
          </p:nvPr>
        </p:nvSpPr>
        <p:spPr>
          <a:xfrm>
            <a:off x="893699" y="358388"/>
            <a:ext cx="8191161" cy="857400"/>
          </a:xfrm>
        </p:spPr>
        <p:txBody>
          <a:bodyPr/>
          <a:lstStyle/>
          <a:p>
            <a:r>
              <a:rPr lang="en-UA" dirty="0"/>
              <a:t>Encapsulation. Public Contract (interfaces)</a:t>
            </a:r>
          </a:p>
        </p:txBody>
      </p:sp>
      <p:sp>
        <p:nvSpPr>
          <p:cNvPr id="5" name="Slide Number Placeholder 4">
            <a:extLst>
              <a:ext uri="{FF2B5EF4-FFF2-40B4-BE49-F238E27FC236}">
                <a16:creationId xmlns:a16="http://schemas.microsoft.com/office/drawing/2014/main" id="{3E43C24C-F635-2649-BD00-9F43183CFD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3" name="Picture 2">
            <a:extLst>
              <a:ext uri="{FF2B5EF4-FFF2-40B4-BE49-F238E27FC236}">
                <a16:creationId xmlns:a16="http://schemas.microsoft.com/office/drawing/2014/main" id="{34A6FE7B-D3B0-564D-8485-DB1D43318A88}"/>
              </a:ext>
            </a:extLst>
          </p:cNvPr>
          <p:cNvPicPr>
            <a:picLocks noChangeAspect="1"/>
          </p:cNvPicPr>
          <p:nvPr/>
        </p:nvPicPr>
        <p:blipFill>
          <a:blip r:embed="rId2"/>
          <a:stretch>
            <a:fillRect/>
          </a:stretch>
        </p:blipFill>
        <p:spPr>
          <a:xfrm>
            <a:off x="2714479" y="1311631"/>
            <a:ext cx="3715042" cy="3473481"/>
          </a:xfrm>
          <a:prstGeom prst="rect">
            <a:avLst/>
          </a:prstGeom>
        </p:spPr>
      </p:pic>
    </p:spTree>
    <p:extLst>
      <p:ext uri="{BB962C8B-B14F-4D97-AF65-F5344CB8AC3E}">
        <p14:creationId xmlns:p14="http://schemas.microsoft.com/office/powerpoint/2010/main" val="376221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95F34-65FF-7F4E-9689-01182FB5F140}"/>
              </a:ext>
            </a:extLst>
          </p:cNvPr>
          <p:cNvSpPr>
            <a:spLocks noGrp="1"/>
          </p:cNvSpPr>
          <p:nvPr>
            <p:ph type="title"/>
          </p:nvPr>
        </p:nvSpPr>
        <p:spPr>
          <a:xfrm>
            <a:off x="893699" y="358388"/>
            <a:ext cx="7040199" cy="857400"/>
          </a:xfrm>
        </p:spPr>
        <p:txBody>
          <a:bodyPr/>
          <a:lstStyle/>
          <a:p>
            <a:r>
              <a:rPr lang="en-UA" dirty="0"/>
              <a:t>Encapsulation. Example Java POJO</a:t>
            </a:r>
          </a:p>
        </p:txBody>
      </p:sp>
      <p:sp>
        <p:nvSpPr>
          <p:cNvPr id="3" name="Text Placeholder 2">
            <a:extLst>
              <a:ext uri="{FF2B5EF4-FFF2-40B4-BE49-F238E27FC236}">
                <a16:creationId xmlns:a16="http://schemas.microsoft.com/office/drawing/2014/main" id="{1CBDDCB2-333C-9B4D-AF64-9F9E6A489899}"/>
              </a:ext>
            </a:extLst>
          </p:cNvPr>
          <p:cNvSpPr>
            <a:spLocks noGrp="1"/>
          </p:cNvSpPr>
          <p:nvPr>
            <p:ph type="body" idx="1"/>
          </p:nvPr>
        </p:nvSpPr>
        <p:spPr>
          <a:xfrm>
            <a:off x="893700" y="1373588"/>
            <a:ext cx="7435984" cy="3552300"/>
          </a:xfrm>
        </p:spPr>
        <p:txBody>
          <a:bodyPr/>
          <a:lstStyle/>
          <a:p>
            <a:r>
              <a:rPr lang="en-UA" dirty="0"/>
              <a:t>Plain Old Java Object</a:t>
            </a:r>
          </a:p>
          <a:p>
            <a:pPr lvl="1"/>
            <a:r>
              <a:rPr lang="en-GB" dirty="0"/>
              <a:t>F</a:t>
            </a:r>
            <a:r>
              <a:rPr lang="en-UA" dirty="0"/>
              <a:t>ields</a:t>
            </a:r>
          </a:p>
          <a:p>
            <a:pPr lvl="1"/>
            <a:r>
              <a:rPr lang="en-UA" dirty="0"/>
              <a:t>Constructors (partial construction problem)</a:t>
            </a:r>
          </a:p>
          <a:p>
            <a:pPr lvl="1"/>
            <a:r>
              <a:rPr lang="en-UA" dirty="0"/>
              <a:t>Methods</a:t>
            </a:r>
          </a:p>
          <a:p>
            <a:endParaRPr lang="en-UA" dirty="0"/>
          </a:p>
          <a:p>
            <a:r>
              <a:rPr lang="en-UA" dirty="0"/>
              <a:t>Possible name suffix or synonyms: *Bean, *Dto, *Data</a:t>
            </a:r>
          </a:p>
        </p:txBody>
      </p:sp>
      <p:sp>
        <p:nvSpPr>
          <p:cNvPr id="4" name="Slide Number Placeholder 3">
            <a:extLst>
              <a:ext uri="{FF2B5EF4-FFF2-40B4-BE49-F238E27FC236}">
                <a16:creationId xmlns:a16="http://schemas.microsoft.com/office/drawing/2014/main" id="{8BEF0439-8635-FB49-810A-FC2868729E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Tree>
    <p:extLst>
      <p:ext uri="{BB962C8B-B14F-4D97-AF65-F5344CB8AC3E}">
        <p14:creationId xmlns:p14="http://schemas.microsoft.com/office/powerpoint/2010/main" val="12692762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0F119-3C82-FB48-AA86-CE549BC0A890}"/>
              </a:ext>
            </a:extLst>
          </p:cNvPr>
          <p:cNvSpPr>
            <a:spLocks noGrp="1"/>
          </p:cNvSpPr>
          <p:nvPr>
            <p:ph type="title"/>
          </p:nvPr>
        </p:nvSpPr>
        <p:spPr/>
        <p:txBody>
          <a:bodyPr/>
          <a:lstStyle/>
          <a:p>
            <a:r>
              <a:rPr lang="en-UA" dirty="0"/>
              <a:t>Encapsulation. Demo Java POJO</a:t>
            </a:r>
          </a:p>
        </p:txBody>
      </p:sp>
      <p:sp>
        <p:nvSpPr>
          <p:cNvPr id="4" name="Slide Number Placeholder 3">
            <a:extLst>
              <a:ext uri="{FF2B5EF4-FFF2-40B4-BE49-F238E27FC236}">
                <a16:creationId xmlns:a16="http://schemas.microsoft.com/office/drawing/2014/main" id="{A7D77432-5D06-184F-9C47-BF8A52EB48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5" name="Picture 4">
            <a:extLst>
              <a:ext uri="{FF2B5EF4-FFF2-40B4-BE49-F238E27FC236}">
                <a16:creationId xmlns:a16="http://schemas.microsoft.com/office/drawing/2014/main" id="{A96344B1-B8B5-5B45-8F83-9A49BF4BEE81}"/>
              </a:ext>
            </a:extLst>
          </p:cNvPr>
          <p:cNvPicPr>
            <a:picLocks noChangeAspect="1"/>
          </p:cNvPicPr>
          <p:nvPr/>
        </p:nvPicPr>
        <p:blipFill>
          <a:blip r:embed="rId2"/>
          <a:stretch>
            <a:fillRect/>
          </a:stretch>
        </p:blipFill>
        <p:spPr>
          <a:xfrm>
            <a:off x="3657884" y="1657634"/>
            <a:ext cx="1828231" cy="1828231"/>
          </a:xfrm>
          <a:prstGeom prst="rect">
            <a:avLst/>
          </a:prstGeom>
        </p:spPr>
      </p:pic>
    </p:spTree>
    <p:extLst>
      <p:ext uri="{BB962C8B-B14F-4D97-AF65-F5344CB8AC3E}">
        <p14:creationId xmlns:p14="http://schemas.microsoft.com/office/powerpoint/2010/main" val="18032021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95F34-65FF-7F4E-9689-01182FB5F140}"/>
              </a:ext>
            </a:extLst>
          </p:cNvPr>
          <p:cNvSpPr>
            <a:spLocks noGrp="1"/>
          </p:cNvSpPr>
          <p:nvPr>
            <p:ph type="title"/>
          </p:nvPr>
        </p:nvSpPr>
        <p:spPr>
          <a:xfrm>
            <a:off x="893699" y="358388"/>
            <a:ext cx="7040199" cy="857400"/>
          </a:xfrm>
        </p:spPr>
        <p:txBody>
          <a:bodyPr/>
          <a:lstStyle/>
          <a:p>
            <a:r>
              <a:rPr lang="en-UA" dirty="0"/>
              <a:t>Encapsulation. Example Java POJO</a:t>
            </a:r>
          </a:p>
        </p:txBody>
      </p:sp>
      <p:sp>
        <p:nvSpPr>
          <p:cNvPr id="3" name="Text Placeholder 2">
            <a:extLst>
              <a:ext uri="{FF2B5EF4-FFF2-40B4-BE49-F238E27FC236}">
                <a16:creationId xmlns:a16="http://schemas.microsoft.com/office/drawing/2014/main" id="{1CBDDCB2-333C-9B4D-AF64-9F9E6A489899}"/>
              </a:ext>
            </a:extLst>
          </p:cNvPr>
          <p:cNvSpPr>
            <a:spLocks noGrp="1"/>
          </p:cNvSpPr>
          <p:nvPr>
            <p:ph type="body" idx="1"/>
          </p:nvPr>
        </p:nvSpPr>
        <p:spPr>
          <a:xfrm>
            <a:off x="893700" y="1373588"/>
            <a:ext cx="7435984" cy="3552300"/>
          </a:xfrm>
        </p:spPr>
        <p:txBody>
          <a:bodyPr/>
          <a:lstStyle/>
          <a:p>
            <a:pPr marL="114300" indent="0">
              <a:buNone/>
            </a:pPr>
            <a:r>
              <a:rPr lang="en-GB" sz="1200" dirty="0">
                <a:solidFill>
                  <a:srgbClr val="0033B3"/>
                </a:solidFill>
              </a:rPr>
              <a:t>public class </a:t>
            </a:r>
            <a:r>
              <a:rPr lang="en-GB" sz="1200" dirty="0">
                <a:solidFill>
                  <a:srgbClr val="000000"/>
                </a:solidFill>
              </a:rPr>
              <a:t>Dog </a:t>
            </a:r>
            <a:r>
              <a:rPr lang="en-GB" sz="1200" dirty="0"/>
              <a:t>{</a:t>
            </a:r>
            <a:br>
              <a:rPr lang="en-GB" sz="1200" dirty="0"/>
            </a:br>
            <a:r>
              <a:rPr lang="en-GB" sz="1200" dirty="0"/>
              <a:t>    </a:t>
            </a:r>
            <a:r>
              <a:rPr lang="en-GB" sz="1200" dirty="0">
                <a:solidFill>
                  <a:srgbClr val="0033B3"/>
                </a:solidFill>
              </a:rPr>
              <a:t>private final </a:t>
            </a:r>
            <a:r>
              <a:rPr lang="en-GB" sz="1200" dirty="0">
                <a:solidFill>
                  <a:srgbClr val="000000"/>
                </a:solidFill>
              </a:rPr>
              <a:t>String </a:t>
            </a:r>
            <a:r>
              <a:rPr lang="en-GB" sz="1200" dirty="0">
                <a:solidFill>
                  <a:srgbClr val="871094"/>
                </a:solidFill>
              </a:rPr>
              <a:t>name</a:t>
            </a:r>
            <a:r>
              <a:rPr lang="en-GB" sz="1200" dirty="0"/>
              <a:t>;</a:t>
            </a:r>
            <a:br>
              <a:rPr lang="en-GB" sz="1200" dirty="0"/>
            </a:br>
            <a:br>
              <a:rPr lang="en-GB" sz="1200" dirty="0"/>
            </a:br>
            <a:r>
              <a:rPr lang="en-GB" sz="1200" dirty="0"/>
              <a:t>    </a:t>
            </a:r>
            <a:r>
              <a:rPr lang="en-GB" sz="1200" dirty="0">
                <a:solidFill>
                  <a:srgbClr val="0033B3"/>
                </a:solidFill>
              </a:rPr>
              <a:t>public </a:t>
            </a:r>
            <a:r>
              <a:rPr lang="en-GB" sz="1200" dirty="0">
                <a:solidFill>
                  <a:srgbClr val="00627A"/>
                </a:solidFill>
              </a:rPr>
              <a:t>Dog</a:t>
            </a:r>
            <a:r>
              <a:rPr lang="en-GB" sz="1200" dirty="0"/>
              <a:t>(</a:t>
            </a:r>
            <a:r>
              <a:rPr lang="en-GB" sz="1200" dirty="0">
                <a:solidFill>
                  <a:srgbClr val="000000"/>
                </a:solidFill>
              </a:rPr>
              <a:t>String </a:t>
            </a:r>
            <a:r>
              <a:rPr lang="en-GB" sz="1200" dirty="0"/>
              <a:t>name) {</a:t>
            </a:r>
            <a:br>
              <a:rPr lang="en-GB" sz="1200" dirty="0"/>
            </a:br>
            <a:r>
              <a:rPr lang="en-GB" sz="1200" dirty="0"/>
              <a:t>        </a:t>
            </a:r>
            <a:r>
              <a:rPr lang="en-GB" sz="1200" dirty="0" err="1">
                <a:solidFill>
                  <a:srgbClr val="0033B3"/>
                </a:solidFill>
              </a:rPr>
              <a:t>this</a:t>
            </a:r>
            <a:r>
              <a:rPr lang="en-GB" sz="1200" dirty="0" err="1"/>
              <a:t>.</a:t>
            </a:r>
            <a:r>
              <a:rPr lang="en-GB" sz="1200" dirty="0" err="1">
                <a:solidFill>
                  <a:srgbClr val="871094"/>
                </a:solidFill>
              </a:rPr>
              <a:t>name</a:t>
            </a:r>
            <a:r>
              <a:rPr lang="en-GB" sz="1200" dirty="0">
                <a:solidFill>
                  <a:srgbClr val="871094"/>
                </a:solidFill>
              </a:rPr>
              <a:t> </a:t>
            </a:r>
            <a:r>
              <a:rPr lang="en-GB" sz="1200" dirty="0"/>
              <a:t>= name;</a:t>
            </a:r>
            <a:br>
              <a:rPr lang="en-GB" sz="1200" dirty="0"/>
            </a:br>
            <a:r>
              <a:rPr lang="en-GB" sz="1200" dirty="0"/>
              <a:t>    }</a:t>
            </a:r>
            <a:br>
              <a:rPr lang="en-GB" sz="1200" dirty="0"/>
            </a:br>
            <a:br>
              <a:rPr lang="en-GB" sz="1200" dirty="0"/>
            </a:br>
            <a:r>
              <a:rPr lang="en-GB" sz="1200" dirty="0"/>
              <a:t>    </a:t>
            </a:r>
            <a:r>
              <a:rPr lang="en-GB" sz="1200" dirty="0">
                <a:solidFill>
                  <a:srgbClr val="0033B3"/>
                </a:solidFill>
              </a:rPr>
              <a:t>public </a:t>
            </a:r>
            <a:r>
              <a:rPr lang="en-GB" sz="1200" dirty="0">
                <a:solidFill>
                  <a:srgbClr val="000000"/>
                </a:solidFill>
              </a:rPr>
              <a:t>String </a:t>
            </a:r>
            <a:r>
              <a:rPr lang="en-GB" sz="1200" dirty="0" err="1">
                <a:solidFill>
                  <a:srgbClr val="00627A"/>
                </a:solidFill>
              </a:rPr>
              <a:t>getName</a:t>
            </a:r>
            <a:r>
              <a:rPr lang="en-GB" sz="1200" dirty="0"/>
              <a:t>() {</a:t>
            </a:r>
            <a:br>
              <a:rPr lang="en-GB" sz="1200" dirty="0"/>
            </a:br>
            <a:r>
              <a:rPr lang="en-GB" sz="1200" dirty="0"/>
              <a:t>        </a:t>
            </a:r>
            <a:r>
              <a:rPr lang="en-GB" sz="1200" dirty="0">
                <a:solidFill>
                  <a:srgbClr val="0033B3"/>
                </a:solidFill>
              </a:rPr>
              <a:t>return </a:t>
            </a:r>
            <a:r>
              <a:rPr lang="en-GB" sz="1200" dirty="0">
                <a:solidFill>
                  <a:srgbClr val="871094"/>
                </a:solidFill>
              </a:rPr>
              <a:t>name</a:t>
            </a:r>
            <a:r>
              <a:rPr lang="en-GB" sz="1200" dirty="0"/>
              <a:t>;</a:t>
            </a:r>
            <a:br>
              <a:rPr lang="en-GB" sz="1200" dirty="0"/>
            </a:br>
            <a:r>
              <a:rPr lang="en-GB" sz="1200" dirty="0"/>
              <a:t>    }</a:t>
            </a:r>
            <a:br>
              <a:rPr lang="en-GB" sz="1200" dirty="0"/>
            </a:br>
            <a:br>
              <a:rPr lang="en-GB" sz="1200" dirty="0"/>
            </a:br>
            <a:r>
              <a:rPr lang="en-GB" sz="1200" dirty="0"/>
              <a:t>    </a:t>
            </a:r>
            <a:r>
              <a:rPr lang="en-GB" sz="1200" dirty="0">
                <a:solidFill>
                  <a:srgbClr val="9E880D"/>
                </a:solidFill>
              </a:rPr>
              <a:t>@Override</a:t>
            </a:r>
            <a:br>
              <a:rPr lang="en-GB" sz="1200" dirty="0">
                <a:solidFill>
                  <a:srgbClr val="9E880D"/>
                </a:solidFill>
              </a:rPr>
            </a:br>
            <a:r>
              <a:rPr lang="en-GB" sz="1200" dirty="0">
                <a:solidFill>
                  <a:srgbClr val="9E880D"/>
                </a:solidFill>
              </a:rPr>
              <a:t>    </a:t>
            </a:r>
            <a:r>
              <a:rPr lang="en-GB" sz="1200" dirty="0">
                <a:solidFill>
                  <a:srgbClr val="0033B3"/>
                </a:solidFill>
              </a:rPr>
              <a:t>public </a:t>
            </a:r>
            <a:r>
              <a:rPr lang="en-GB" sz="1200" dirty="0">
                <a:solidFill>
                  <a:srgbClr val="000000"/>
                </a:solidFill>
              </a:rPr>
              <a:t>String </a:t>
            </a:r>
            <a:r>
              <a:rPr lang="en-GB" sz="1200" dirty="0" err="1">
                <a:solidFill>
                  <a:srgbClr val="00627A"/>
                </a:solidFill>
              </a:rPr>
              <a:t>toString</a:t>
            </a:r>
            <a:r>
              <a:rPr lang="en-GB" sz="1200" dirty="0"/>
              <a:t>() {</a:t>
            </a:r>
            <a:br>
              <a:rPr lang="en-GB" sz="1200" dirty="0"/>
            </a:br>
            <a:r>
              <a:rPr lang="en-GB" sz="1200" dirty="0"/>
              <a:t>        </a:t>
            </a:r>
            <a:r>
              <a:rPr lang="en-GB" sz="1200" dirty="0">
                <a:solidFill>
                  <a:srgbClr val="0033B3"/>
                </a:solidFill>
              </a:rPr>
              <a:t>return </a:t>
            </a:r>
            <a:r>
              <a:rPr lang="en-GB" sz="1200" dirty="0">
                <a:solidFill>
                  <a:srgbClr val="067D17"/>
                </a:solidFill>
              </a:rPr>
              <a:t>"Dog{" </a:t>
            </a:r>
            <a:r>
              <a:rPr lang="en-GB" sz="1200" dirty="0"/>
              <a:t>+</a:t>
            </a:r>
            <a:br>
              <a:rPr lang="en-GB" sz="1200" dirty="0"/>
            </a:br>
            <a:r>
              <a:rPr lang="en-GB" sz="1200" dirty="0"/>
              <a:t>                </a:t>
            </a:r>
            <a:r>
              <a:rPr lang="en-GB" sz="1200" dirty="0">
                <a:solidFill>
                  <a:srgbClr val="067D17"/>
                </a:solidFill>
              </a:rPr>
              <a:t>"name='" </a:t>
            </a:r>
            <a:r>
              <a:rPr lang="en-GB" sz="1200" dirty="0"/>
              <a:t>+ </a:t>
            </a:r>
            <a:r>
              <a:rPr lang="en-GB" sz="1200" dirty="0">
                <a:solidFill>
                  <a:srgbClr val="871094"/>
                </a:solidFill>
              </a:rPr>
              <a:t>name </a:t>
            </a:r>
            <a:r>
              <a:rPr lang="en-GB" sz="1200" dirty="0"/>
              <a:t>+ </a:t>
            </a:r>
            <a:r>
              <a:rPr lang="en-GB" sz="1200" dirty="0">
                <a:solidFill>
                  <a:srgbClr val="067D17"/>
                </a:solidFill>
              </a:rPr>
              <a:t>'</a:t>
            </a:r>
            <a:r>
              <a:rPr lang="en-GB" sz="1200" dirty="0">
                <a:solidFill>
                  <a:srgbClr val="0037A6"/>
                </a:solidFill>
              </a:rPr>
              <a:t>\'</a:t>
            </a:r>
            <a:r>
              <a:rPr lang="en-GB" sz="1200" dirty="0">
                <a:solidFill>
                  <a:srgbClr val="067D17"/>
                </a:solidFill>
              </a:rPr>
              <a:t>' </a:t>
            </a:r>
            <a:r>
              <a:rPr lang="en-GB" sz="1200" dirty="0"/>
              <a:t>+</a:t>
            </a:r>
            <a:br>
              <a:rPr lang="en-GB" sz="1200" dirty="0"/>
            </a:br>
            <a:r>
              <a:rPr lang="en-GB" sz="1200" dirty="0"/>
              <a:t>                </a:t>
            </a:r>
            <a:r>
              <a:rPr lang="en-GB" sz="1200" dirty="0">
                <a:solidFill>
                  <a:srgbClr val="067D17"/>
                </a:solidFill>
              </a:rPr>
              <a:t>'}'</a:t>
            </a:r>
            <a:r>
              <a:rPr lang="en-GB" sz="1200" dirty="0"/>
              <a:t>;</a:t>
            </a:r>
            <a:br>
              <a:rPr lang="en-GB" sz="1200" dirty="0"/>
            </a:br>
            <a:r>
              <a:rPr lang="en-GB" sz="1200" dirty="0"/>
              <a:t>    }</a:t>
            </a:r>
            <a:br>
              <a:rPr lang="en-GB" sz="1200" dirty="0"/>
            </a:br>
            <a:r>
              <a:rPr lang="en-GB" sz="1200" dirty="0"/>
              <a:t>}</a:t>
            </a:r>
            <a:endParaRPr lang="en-UA" sz="1200" dirty="0"/>
          </a:p>
        </p:txBody>
      </p:sp>
      <p:sp>
        <p:nvSpPr>
          <p:cNvPr id="4" name="Slide Number Placeholder 3">
            <a:extLst>
              <a:ext uri="{FF2B5EF4-FFF2-40B4-BE49-F238E27FC236}">
                <a16:creationId xmlns:a16="http://schemas.microsoft.com/office/drawing/2014/main" id="{8BEF0439-8635-FB49-810A-FC2868729E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Tree>
    <p:extLst>
      <p:ext uri="{BB962C8B-B14F-4D97-AF65-F5344CB8AC3E}">
        <p14:creationId xmlns:p14="http://schemas.microsoft.com/office/powerpoint/2010/main" val="32958933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E34BA43-AF6E-9147-8F2C-25157E1D1690}"/>
              </a:ext>
            </a:extLst>
          </p:cNvPr>
          <p:cNvSpPr>
            <a:spLocks noGrp="1"/>
          </p:cNvSpPr>
          <p:nvPr>
            <p:ph type="body" idx="1"/>
          </p:nvPr>
        </p:nvSpPr>
        <p:spPr/>
        <p:txBody>
          <a:bodyPr/>
          <a:lstStyle/>
          <a:p>
            <a:pPr marL="76200" indent="0">
              <a:buNone/>
            </a:pPr>
            <a:r>
              <a:rPr lang="en-GB" b="1" dirty="0"/>
              <a:t>Inheritance</a:t>
            </a:r>
            <a:r>
              <a:rPr lang="en-GB" dirty="0"/>
              <a:t> is the ability to build new classes on top of existing ones. The main benefit of inheritance is code reuse. </a:t>
            </a:r>
          </a:p>
          <a:p>
            <a:pPr marL="76200" indent="0">
              <a:buNone/>
            </a:pPr>
            <a:endParaRPr lang="en-UA" dirty="0"/>
          </a:p>
        </p:txBody>
      </p:sp>
      <p:sp>
        <p:nvSpPr>
          <p:cNvPr id="4" name="Slide Number Placeholder 3">
            <a:extLst>
              <a:ext uri="{FF2B5EF4-FFF2-40B4-BE49-F238E27FC236}">
                <a16:creationId xmlns:a16="http://schemas.microsoft.com/office/drawing/2014/main" id="{B9192E53-9E2F-AD4D-BFB2-BBDFF60AA5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extLst>
      <p:ext uri="{BB962C8B-B14F-4D97-AF65-F5344CB8AC3E}">
        <p14:creationId xmlns:p14="http://schemas.microsoft.com/office/powerpoint/2010/main" val="14388535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BD875D-4522-524F-9704-2B8C67A94C91}"/>
              </a:ext>
            </a:extLst>
          </p:cNvPr>
          <p:cNvSpPr>
            <a:spLocks noGrp="1"/>
          </p:cNvSpPr>
          <p:nvPr>
            <p:ph type="title"/>
          </p:nvPr>
        </p:nvSpPr>
        <p:spPr/>
        <p:txBody>
          <a:bodyPr/>
          <a:lstStyle/>
          <a:p>
            <a:r>
              <a:rPr lang="en-UA" dirty="0"/>
              <a:t>Inheritance features</a:t>
            </a:r>
          </a:p>
        </p:txBody>
      </p:sp>
      <p:sp>
        <p:nvSpPr>
          <p:cNvPr id="5" name="Text Placeholder 4">
            <a:extLst>
              <a:ext uri="{FF2B5EF4-FFF2-40B4-BE49-F238E27FC236}">
                <a16:creationId xmlns:a16="http://schemas.microsoft.com/office/drawing/2014/main" id="{5F10257E-E80E-3C4A-87AE-9890500FFC00}"/>
              </a:ext>
            </a:extLst>
          </p:cNvPr>
          <p:cNvSpPr>
            <a:spLocks noGrp="1"/>
          </p:cNvSpPr>
          <p:nvPr>
            <p:ph type="body" idx="1"/>
          </p:nvPr>
        </p:nvSpPr>
        <p:spPr>
          <a:xfrm>
            <a:off x="893699" y="1373588"/>
            <a:ext cx="8135575" cy="3552300"/>
          </a:xfrm>
        </p:spPr>
        <p:txBody>
          <a:bodyPr/>
          <a:lstStyle/>
          <a:p>
            <a:r>
              <a:rPr lang="en-GB" sz="2000" dirty="0"/>
              <a:t>R</a:t>
            </a:r>
            <a:r>
              <a:rPr lang="en-UA" sz="2000" dirty="0"/>
              <a:t>educes code duplications</a:t>
            </a:r>
          </a:p>
          <a:p>
            <a:r>
              <a:rPr lang="en-UA" sz="2000" dirty="0"/>
              <a:t>Adds extra functionality (by extending already existing code in a subclass)</a:t>
            </a:r>
          </a:p>
          <a:p>
            <a:r>
              <a:rPr lang="en-GB" sz="2000" dirty="0"/>
              <a:t>Subclasses have the same interface as their parent class </a:t>
            </a:r>
          </a:p>
          <a:p>
            <a:r>
              <a:rPr lang="en-GB" sz="2000" dirty="0"/>
              <a:t>You can’t hide a method in a subclass if it was declared in the superclass </a:t>
            </a:r>
          </a:p>
          <a:p>
            <a:r>
              <a:rPr lang="en-GB" sz="2000" dirty="0"/>
              <a:t>You must also implement all abstract methods, even if they don’t make sense for your subclass. (</a:t>
            </a:r>
            <a:r>
              <a:rPr lang="en-GB" sz="1200" dirty="0"/>
              <a:t>more in SOL</a:t>
            </a:r>
            <a:r>
              <a:rPr lang="en-GB" sz="1200" b="1" dirty="0"/>
              <a:t>I</a:t>
            </a:r>
            <a:r>
              <a:rPr lang="en-GB" sz="1200" dirty="0"/>
              <a:t>D principles – </a:t>
            </a:r>
            <a:r>
              <a:rPr lang="en-GB" sz="1200" b="1" dirty="0"/>
              <a:t>Interface segregation</a:t>
            </a:r>
            <a:r>
              <a:rPr lang="en-GB" sz="2000" dirty="0"/>
              <a:t>)</a:t>
            </a:r>
          </a:p>
        </p:txBody>
      </p:sp>
      <p:sp>
        <p:nvSpPr>
          <p:cNvPr id="3" name="Slide Number Placeholder 2">
            <a:extLst>
              <a:ext uri="{FF2B5EF4-FFF2-40B4-BE49-F238E27FC236}">
                <a16:creationId xmlns:a16="http://schemas.microsoft.com/office/drawing/2014/main" id="{7B646858-69D9-2941-831F-3810946E00A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25913911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BD875D-4522-524F-9704-2B8C67A94C91}"/>
              </a:ext>
            </a:extLst>
          </p:cNvPr>
          <p:cNvSpPr>
            <a:spLocks noGrp="1"/>
          </p:cNvSpPr>
          <p:nvPr>
            <p:ph type="title"/>
          </p:nvPr>
        </p:nvSpPr>
        <p:spPr/>
        <p:txBody>
          <a:bodyPr/>
          <a:lstStyle/>
          <a:p>
            <a:r>
              <a:rPr lang="en-UA" dirty="0"/>
              <a:t>Inheritance features</a:t>
            </a:r>
          </a:p>
        </p:txBody>
      </p:sp>
      <p:sp>
        <p:nvSpPr>
          <p:cNvPr id="5" name="Text Placeholder 4">
            <a:extLst>
              <a:ext uri="{FF2B5EF4-FFF2-40B4-BE49-F238E27FC236}">
                <a16:creationId xmlns:a16="http://schemas.microsoft.com/office/drawing/2014/main" id="{5F10257E-E80E-3C4A-87AE-9890500FFC00}"/>
              </a:ext>
            </a:extLst>
          </p:cNvPr>
          <p:cNvSpPr>
            <a:spLocks noGrp="1"/>
          </p:cNvSpPr>
          <p:nvPr>
            <p:ph type="body" idx="1"/>
          </p:nvPr>
        </p:nvSpPr>
        <p:spPr>
          <a:xfrm>
            <a:off x="893699" y="1373588"/>
            <a:ext cx="8135575" cy="3552300"/>
          </a:xfrm>
        </p:spPr>
        <p:txBody>
          <a:bodyPr/>
          <a:lstStyle/>
          <a:p>
            <a:r>
              <a:rPr lang="en-GB" sz="2000" dirty="0"/>
              <a:t>In most programming languages a subclass can extend only one superclass </a:t>
            </a:r>
          </a:p>
          <a:p>
            <a:r>
              <a:rPr lang="en-GB" sz="2000" dirty="0"/>
              <a:t>On the other hand, any class can implement several interfaces at the same time</a:t>
            </a:r>
          </a:p>
          <a:p>
            <a:r>
              <a:rPr lang="en-US" sz="2000" dirty="0"/>
              <a:t>Inheritances expresses “is-a” relationship between two objects.</a:t>
            </a:r>
          </a:p>
          <a:p>
            <a:endParaRPr lang="en-US" sz="2000" dirty="0"/>
          </a:p>
          <a:p>
            <a:r>
              <a:rPr lang="en-US" sz="2000" dirty="0"/>
              <a:t>In Java operator “</a:t>
            </a:r>
            <a:r>
              <a:rPr lang="en-GB" sz="2000" dirty="0" err="1">
                <a:solidFill>
                  <a:srgbClr val="0033B3"/>
                </a:solidFill>
              </a:rPr>
              <a:t>instanceof</a:t>
            </a:r>
            <a:r>
              <a:rPr lang="en-US" sz="2000" dirty="0"/>
              <a:t>” is used to check ”is-a” relationship</a:t>
            </a:r>
            <a:endParaRPr lang="en-GB" sz="2000" dirty="0"/>
          </a:p>
        </p:txBody>
      </p:sp>
      <p:sp>
        <p:nvSpPr>
          <p:cNvPr id="3" name="Slide Number Placeholder 2">
            <a:extLst>
              <a:ext uri="{FF2B5EF4-FFF2-40B4-BE49-F238E27FC236}">
                <a16:creationId xmlns:a16="http://schemas.microsoft.com/office/drawing/2014/main" id="{7B646858-69D9-2941-831F-3810946E00A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37</a:t>
            </a:fld>
            <a:endParaRPr lang="en"/>
          </a:p>
        </p:txBody>
      </p:sp>
    </p:spTree>
    <p:extLst>
      <p:ext uri="{BB962C8B-B14F-4D97-AF65-F5344CB8AC3E}">
        <p14:creationId xmlns:p14="http://schemas.microsoft.com/office/powerpoint/2010/main" val="3200238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05F04-5614-7944-AAF0-131D1E639660}"/>
              </a:ext>
            </a:extLst>
          </p:cNvPr>
          <p:cNvSpPr>
            <a:spLocks noGrp="1"/>
          </p:cNvSpPr>
          <p:nvPr>
            <p:ph type="title"/>
          </p:nvPr>
        </p:nvSpPr>
        <p:spPr/>
        <p:txBody>
          <a:bodyPr/>
          <a:lstStyle/>
          <a:p>
            <a:r>
              <a:rPr lang="en-UA" dirty="0"/>
              <a:t>Inheritance example</a:t>
            </a:r>
          </a:p>
        </p:txBody>
      </p:sp>
      <p:sp>
        <p:nvSpPr>
          <p:cNvPr id="4" name="Slide Number Placeholder 3">
            <a:extLst>
              <a:ext uri="{FF2B5EF4-FFF2-40B4-BE49-F238E27FC236}">
                <a16:creationId xmlns:a16="http://schemas.microsoft.com/office/drawing/2014/main" id="{AD37CBAD-96F7-8947-AA81-BC57539110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pic>
        <p:nvPicPr>
          <p:cNvPr id="5" name="Picture 4">
            <a:extLst>
              <a:ext uri="{FF2B5EF4-FFF2-40B4-BE49-F238E27FC236}">
                <a16:creationId xmlns:a16="http://schemas.microsoft.com/office/drawing/2014/main" id="{1E2ED2E0-D5B3-FB45-A5AF-6BF08AB003CF}"/>
              </a:ext>
            </a:extLst>
          </p:cNvPr>
          <p:cNvPicPr>
            <a:picLocks noChangeAspect="1"/>
          </p:cNvPicPr>
          <p:nvPr/>
        </p:nvPicPr>
        <p:blipFill>
          <a:blip r:embed="rId2"/>
          <a:stretch>
            <a:fillRect/>
          </a:stretch>
        </p:blipFill>
        <p:spPr>
          <a:xfrm>
            <a:off x="1739900" y="1242533"/>
            <a:ext cx="5664200" cy="3454400"/>
          </a:xfrm>
          <a:prstGeom prst="rect">
            <a:avLst/>
          </a:prstGeom>
        </p:spPr>
      </p:pic>
    </p:spTree>
    <p:extLst>
      <p:ext uri="{BB962C8B-B14F-4D97-AF65-F5344CB8AC3E}">
        <p14:creationId xmlns:p14="http://schemas.microsoft.com/office/powerpoint/2010/main" val="39071651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02DDB17-D9D5-0A46-B898-084A81866B70}"/>
              </a:ext>
            </a:extLst>
          </p:cNvPr>
          <p:cNvSpPr>
            <a:spLocks noGrp="1"/>
          </p:cNvSpPr>
          <p:nvPr>
            <p:ph type="title"/>
          </p:nvPr>
        </p:nvSpPr>
        <p:spPr/>
        <p:txBody>
          <a:bodyPr/>
          <a:lstStyle/>
          <a:p>
            <a:r>
              <a:rPr lang="en-UA" dirty="0"/>
              <a:t>Inheritance example</a:t>
            </a:r>
          </a:p>
        </p:txBody>
      </p:sp>
      <p:sp>
        <p:nvSpPr>
          <p:cNvPr id="3" name="Text Placeholder 2">
            <a:extLst>
              <a:ext uri="{FF2B5EF4-FFF2-40B4-BE49-F238E27FC236}">
                <a16:creationId xmlns:a16="http://schemas.microsoft.com/office/drawing/2014/main" id="{07532701-30F0-4148-882A-5A4B26163A86}"/>
              </a:ext>
            </a:extLst>
          </p:cNvPr>
          <p:cNvSpPr>
            <a:spLocks noGrp="1"/>
          </p:cNvSpPr>
          <p:nvPr>
            <p:ph type="body" idx="1"/>
          </p:nvPr>
        </p:nvSpPr>
        <p:spPr>
          <a:xfrm>
            <a:off x="893625" y="1200150"/>
            <a:ext cx="2650244" cy="3725700"/>
          </a:xfrm>
        </p:spPr>
        <p:txBody>
          <a:bodyPr/>
          <a:lstStyle/>
          <a:p>
            <a:pPr marL="101600" indent="0">
              <a:buNone/>
            </a:pPr>
            <a:r>
              <a:rPr lang="en-GB" sz="1000" dirty="0">
                <a:solidFill>
                  <a:srgbClr val="0033B3"/>
                </a:solidFill>
              </a:rPr>
              <a:t>abstract class </a:t>
            </a:r>
            <a:r>
              <a:rPr lang="en-GB" sz="1000" dirty="0">
                <a:solidFill>
                  <a:srgbClr val="000000"/>
                </a:solidFill>
              </a:rPr>
              <a:t>Animal </a:t>
            </a:r>
            <a:r>
              <a:rPr lang="en-GB" sz="1000" dirty="0"/>
              <a:t>{</a:t>
            </a:r>
            <a:br>
              <a:rPr lang="en-GB" sz="1000" dirty="0"/>
            </a:br>
            <a:r>
              <a:rPr lang="en-GB" sz="1000" dirty="0"/>
              <a:t>    </a:t>
            </a:r>
            <a:r>
              <a:rPr lang="en-GB" sz="1000" dirty="0">
                <a:solidFill>
                  <a:srgbClr val="000000"/>
                </a:solidFill>
              </a:rPr>
              <a:t>String </a:t>
            </a:r>
            <a:r>
              <a:rPr lang="en-GB" sz="1000" dirty="0">
                <a:solidFill>
                  <a:srgbClr val="871094"/>
                </a:solidFill>
              </a:rPr>
              <a:t>name</a:t>
            </a:r>
            <a:r>
              <a:rPr lang="en-GB" sz="1000" dirty="0"/>
              <a:t>;</a:t>
            </a:r>
            <a:br>
              <a:rPr lang="en-GB" sz="1000" dirty="0"/>
            </a:br>
            <a:br>
              <a:rPr lang="en-GB" sz="1000" dirty="0"/>
            </a:br>
            <a:r>
              <a:rPr lang="en-GB" sz="1000" dirty="0"/>
              <a:t>    </a:t>
            </a:r>
            <a:r>
              <a:rPr lang="en-GB" sz="1000" dirty="0">
                <a:solidFill>
                  <a:srgbClr val="0033B3"/>
                </a:solidFill>
              </a:rPr>
              <a:t>void </a:t>
            </a:r>
            <a:r>
              <a:rPr lang="en-GB" sz="1000" dirty="0">
                <a:solidFill>
                  <a:srgbClr val="00627A"/>
                </a:solidFill>
              </a:rPr>
              <a:t>breathe</a:t>
            </a:r>
            <a:r>
              <a:rPr lang="en-GB" sz="1000" dirty="0"/>
              <a:t>() {</a:t>
            </a:r>
            <a:br>
              <a:rPr lang="en-GB" sz="1000" dirty="0"/>
            </a:br>
            <a:r>
              <a:rPr lang="en-GB" sz="1000" dirty="0"/>
              <a:t>        </a:t>
            </a:r>
            <a:r>
              <a:rPr lang="en-GB" sz="1000" dirty="0" err="1">
                <a:solidFill>
                  <a:srgbClr val="000000"/>
                </a:solidFill>
              </a:rPr>
              <a:t>System</a:t>
            </a:r>
            <a:r>
              <a:rPr lang="en-GB" sz="1000" dirty="0" err="1"/>
              <a:t>.</a:t>
            </a:r>
            <a:r>
              <a:rPr lang="en-GB" sz="1000" i="1" dirty="0" err="1">
                <a:solidFill>
                  <a:srgbClr val="871094"/>
                </a:solidFill>
              </a:rPr>
              <a:t>out</a:t>
            </a:r>
            <a:r>
              <a:rPr lang="en-GB" sz="1000" dirty="0" err="1"/>
              <a:t>.println</a:t>
            </a:r>
            <a:r>
              <a:rPr lang="en-GB" sz="1000" dirty="0"/>
              <a:t>(</a:t>
            </a:r>
            <a:r>
              <a:rPr lang="en-GB" sz="1000" dirty="0">
                <a:solidFill>
                  <a:srgbClr val="067D17"/>
                </a:solidFill>
              </a:rPr>
              <a:t>"breathes"</a:t>
            </a:r>
            <a:r>
              <a:rPr lang="en-GB" sz="1000" dirty="0"/>
              <a:t>);</a:t>
            </a:r>
            <a:br>
              <a:rPr lang="en-GB" sz="1000" dirty="0"/>
            </a:br>
            <a:r>
              <a:rPr lang="en-GB" sz="1000" dirty="0"/>
              <a:t>    }</a:t>
            </a:r>
            <a:br>
              <a:rPr lang="en-GB" sz="1000" dirty="0"/>
            </a:br>
            <a:br>
              <a:rPr lang="en-GB" sz="1000" dirty="0"/>
            </a:br>
            <a:r>
              <a:rPr lang="en-GB" sz="1000" dirty="0"/>
              <a:t>    </a:t>
            </a:r>
            <a:r>
              <a:rPr lang="en-GB" sz="1000" dirty="0">
                <a:solidFill>
                  <a:srgbClr val="0033B3"/>
                </a:solidFill>
              </a:rPr>
              <a:t>abstract </a:t>
            </a:r>
            <a:r>
              <a:rPr lang="en-GB" sz="1000" dirty="0">
                <a:solidFill>
                  <a:srgbClr val="000000"/>
                </a:solidFill>
              </a:rPr>
              <a:t>Number </a:t>
            </a:r>
            <a:r>
              <a:rPr lang="en-GB" sz="1000" dirty="0" err="1">
                <a:solidFill>
                  <a:srgbClr val="00627A"/>
                </a:solidFill>
              </a:rPr>
              <a:t>num</a:t>
            </a:r>
            <a:r>
              <a:rPr lang="en-GB" sz="1000" dirty="0"/>
              <a:t>();</a:t>
            </a:r>
            <a:br>
              <a:rPr lang="en-GB" sz="1000" dirty="0"/>
            </a:br>
            <a:br>
              <a:rPr lang="en-GB" sz="1000" dirty="0"/>
            </a:br>
            <a:r>
              <a:rPr lang="en-GB" sz="1000" dirty="0"/>
              <a:t>}</a:t>
            </a:r>
            <a:br>
              <a:rPr lang="en-GB" sz="1000" dirty="0"/>
            </a:br>
            <a:endParaRPr lang="en-GB" sz="1000" dirty="0">
              <a:solidFill>
                <a:srgbClr val="0033B3"/>
              </a:solidFill>
            </a:endParaRPr>
          </a:p>
          <a:p>
            <a:pPr marL="101600" indent="0">
              <a:buNone/>
            </a:pPr>
            <a:r>
              <a:rPr lang="en-GB" sz="1000" dirty="0">
                <a:solidFill>
                  <a:srgbClr val="0033B3"/>
                </a:solidFill>
              </a:rPr>
              <a:t>public interface </a:t>
            </a:r>
            <a:r>
              <a:rPr lang="en-GB" sz="1000" dirty="0" err="1">
                <a:solidFill>
                  <a:srgbClr val="000000"/>
                </a:solidFill>
              </a:rPr>
              <a:t>FourLegged</a:t>
            </a:r>
            <a:r>
              <a:rPr lang="en-GB" sz="1000" dirty="0">
                <a:solidFill>
                  <a:srgbClr val="000000"/>
                </a:solidFill>
              </a:rPr>
              <a:t> </a:t>
            </a:r>
            <a:r>
              <a:rPr lang="en-GB" sz="1000" dirty="0"/>
              <a:t>{</a:t>
            </a:r>
            <a:br>
              <a:rPr lang="en-GB" sz="1000" dirty="0"/>
            </a:br>
            <a:br>
              <a:rPr lang="en-GB" sz="1000" dirty="0"/>
            </a:br>
            <a:r>
              <a:rPr lang="en-GB" sz="1000" dirty="0"/>
              <a:t>    </a:t>
            </a:r>
            <a:r>
              <a:rPr lang="en-GB" sz="1000" dirty="0">
                <a:solidFill>
                  <a:srgbClr val="0033B3"/>
                </a:solidFill>
              </a:rPr>
              <a:t>void </a:t>
            </a:r>
            <a:r>
              <a:rPr lang="en-GB" sz="1000" dirty="0">
                <a:solidFill>
                  <a:srgbClr val="00627A"/>
                </a:solidFill>
              </a:rPr>
              <a:t>run</a:t>
            </a:r>
            <a:r>
              <a:rPr lang="en-GB" sz="1000" dirty="0"/>
              <a:t>(</a:t>
            </a:r>
            <a:r>
              <a:rPr lang="en-GB" sz="1000" dirty="0">
                <a:solidFill>
                  <a:srgbClr val="000000"/>
                </a:solidFill>
              </a:rPr>
              <a:t>String </a:t>
            </a:r>
            <a:r>
              <a:rPr lang="en-GB" sz="1000" dirty="0"/>
              <a:t>destination);</a:t>
            </a:r>
            <a:br>
              <a:rPr lang="en-GB" sz="1000" dirty="0"/>
            </a:br>
            <a:br>
              <a:rPr lang="en-GB" sz="1000" dirty="0"/>
            </a:br>
            <a:r>
              <a:rPr lang="en-GB" sz="1000" dirty="0"/>
              <a:t>}</a:t>
            </a:r>
            <a:br>
              <a:rPr lang="en-GB" sz="1000" dirty="0"/>
            </a:br>
            <a:endParaRPr lang="en-GB" sz="1000" dirty="0"/>
          </a:p>
          <a:p>
            <a:pPr marL="101600" indent="0">
              <a:buNone/>
            </a:pPr>
            <a:r>
              <a:rPr lang="en-GB" sz="1000" dirty="0">
                <a:solidFill>
                  <a:srgbClr val="0033B3"/>
                </a:solidFill>
              </a:rPr>
              <a:t>public interface </a:t>
            </a:r>
            <a:r>
              <a:rPr lang="en-GB" sz="1000" dirty="0" err="1">
                <a:solidFill>
                  <a:srgbClr val="000000"/>
                </a:solidFill>
              </a:rPr>
              <a:t>OxygenBreather</a:t>
            </a:r>
            <a:r>
              <a:rPr lang="en-GB" sz="1000" dirty="0">
                <a:solidFill>
                  <a:srgbClr val="000000"/>
                </a:solidFill>
              </a:rPr>
              <a:t> </a:t>
            </a:r>
            <a:r>
              <a:rPr lang="en-GB" sz="1000" dirty="0"/>
              <a:t>{</a:t>
            </a:r>
            <a:br>
              <a:rPr lang="en-GB" sz="1000" dirty="0"/>
            </a:br>
            <a:br>
              <a:rPr lang="en-GB" sz="1000" dirty="0"/>
            </a:br>
            <a:r>
              <a:rPr lang="en-GB" sz="1000" dirty="0"/>
              <a:t>    </a:t>
            </a:r>
            <a:r>
              <a:rPr lang="en-GB" sz="1000" dirty="0">
                <a:solidFill>
                  <a:srgbClr val="0033B3"/>
                </a:solidFill>
              </a:rPr>
              <a:t>void </a:t>
            </a:r>
            <a:r>
              <a:rPr lang="en-GB" sz="1000" dirty="0">
                <a:solidFill>
                  <a:srgbClr val="00627A"/>
                </a:solidFill>
              </a:rPr>
              <a:t>breath</a:t>
            </a:r>
            <a:r>
              <a:rPr lang="en-GB" sz="1000" dirty="0"/>
              <a:t>();</a:t>
            </a:r>
            <a:br>
              <a:rPr lang="en-GB" sz="1000" dirty="0"/>
            </a:br>
            <a:br>
              <a:rPr lang="en-GB" sz="1000" dirty="0"/>
            </a:br>
            <a:r>
              <a:rPr lang="en-GB" sz="1000" dirty="0"/>
              <a:t>}</a:t>
            </a:r>
            <a:endParaRPr lang="en-UA" sz="1000" dirty="0"/>
          </a:p>
        </p:txBody>
      </p:sp>
      <p:sp>
        <p:nvSpPr>
          <p:cNvPr id="4" name="Text Placeholder 3">
            <a:extLst>
              <a:ext uri="{FF2B5EF4-FFF2-40B4-BE49-F238E27FC236}">
                <a16:creationId xmlns:a16="http://schemas.microsoft.com/office/drawing/2014/main" id="{02F65BAF-9524-8547-B406-DF677DCEC64C}"/>
              </a:ext>
            </a:extLst>
          </p:cNvPr>
          <p:cNvSpPr>
            <a:spLocks noGrp="1"/>
          </p:cNvSpPr>
          <p:nvPr>
            <p:ph type="body" idx="2"/>
          </p:nvPr>
        </p:nvSpPr>
        <p:spPr>
          <a:xfrm>
            <a:off x="3835021" y="1200150"/>
            <a:ext cx="4885897" cy="3725700"/>
          </a:xfrm>
        </p:spPr>
        <p:txBody>
          <a:bodyPr/>
          <a:lstStyle/>
          <a:p>
            <a:pPr marL="101600" indent="0">
              <a:buNone/>
            </a:pPr>
            <a:r>
              <a:rPr lang="en-GB" sz="1200" dirty="0">
                <a:solidFill>
                  <a:srgbClr val="0033B3"/>
                </a:solidFill>
              </a:rPr>
              <a:t>class </a:t>
            </a:r>
            <a:r>
              <a:rPr lang="en-GB" sz="1200" dirty="0">
                <a:solidFill>
                  <a:srgbClr val="000000"/>
                </a:solidFill>
              </a:rPr>
              <a:t>Cat </a:t>
            </a:r>
            <a:r>
              <a:rPr lang="en-GB" sz="1200" dirty="0">
                <a:solidFill>
                  <a:srgbClr val="0033B3"/>
                </a:solidFill>
              </a:rPr>
              <a:t>extends </a:t>
            </a:r>
            <a:r>
              <a:rPr lang="en-GB" sz="1200" dirty="0">
                <a:solidFill>
                  <a:srgbClr val="000000"/>
                </a:solidFill>
              </a:rPr>
              <a:t>Animal </a:t>
            </a:r>
            <a:r>
              <a:rPr lang="en-GB" sz="1200" dirty="0">
                <a:solidFill>
                  <a:srgbClr val="0033B3"/>
                </a:solidFill>
              </a:rPr>
              <a:t>implements </a:t>
            </a:r>
            <a:r>
              <a:rPr lang="en-GB" sz="1200" dirty="0" err="1">
                <a:solidFill>
                  <a:srgbClr val="000000"/>
                </a:solidFill>
              </a:rPr>
              <a:t>FourLegged</a:t>
            </a:r>
            <a:r>
              <a:rPr lang="en-GB" sz="1200" dirty="0"/>
              <a:t>, </a:t>
            </a:r>
            <a:r>
              <a:rPr lang="en-GB" sz="1200" dirty="0" err="1">
                <a:solidFill>
                  <a:srgbClr val="000000"/>
                </a:solidFill>
              </a:rPr>
              <a:t>OxygenBreather</a:t>
            </a:r>
            <a:r>
              <a:rPr lang="en-GB" sz="1200" dirty="0">
                <a:solidFill>
                  <a:srgbClr val="000000"/>
                </a:solidFill>
              </a:rPr>
              <a:t> </a:t>
            </a:r>
            <a:r>
              <a:rPr lang="en-GB" sz="1200" dirty="0"/>
              <a:t>{</a:t>
            </a:r>
            <a:br>
              <a:rPr lang="en-GB" sz="1200" dirty="0"/>
            </a:br>
            <a:br>
              <a:rPr lang="en-GB" sz="1200" dirty="0"/>
            </a:br>
            <a:r>
              <a:rPr lang="en-GB" sz="1200" dirty="0"/>
              <a:t>    </a:t>
            </a:r>
            <a:r>
              <a:rPr lang="en-GB" sz="1200" dirty="0">
                <a:solidFill>
                  <a:srgbClr val="9E880D"/>
                </a:solidFill>
              </a:rPr>
              <a:t>@Override</a:t>
            </a:r>
            <a:br>
              <a:rPr lang="en-GB" sz="1200" dirty="0">
                <a:solidFill>
                  <a:srgbClr val="9E880D"/>
                </a:solidFill>
              </a:rPr>
            </a:br>
            <a:r>
              <a:rPr lang="en-GB" sz="1200" dirty="0">
                <a:solidFill>
                  <a:srgbClr val="9E880D"/>
                </a:solidFill>
              </a:rPr>
              <a:t>    </a:t>
            </a:r>
            <a:r>
              <a:rPr lang="en-GB" sz="1200" dirty="0">
                <a:solidFill>
                  <a:srgbClr val="0033B3"/>
                </a:solidFill>
              </a:rPr>
              <a:t>public void </a:t>
            </a:r>
            <a:r>
              <a:rPr lang="en-GB" sz="1200" dirty="0">
                <a:solidFill>
                  <a:srgbClr val="00627A"/>
                </a:solidFill>
              </a:rPr>
              <a:t>run</a:t>
            </a:r>
            <a:r>
              <a:rPr lang="en-GB" sz="1200" dirty="0"/>
              <a:t>(</a:t>
            </a:r>
            <a:r>
              <a:rPr lang="en-GB" sz="1200" dirty="0">
                <a:solidFill>
                  <a:srgbClr val="000000"/>
                </a:solidFill>
              </a:rPr>
              <a:t>String </a:t>
            </a:r>
            <a:r>
              <a:rPr lang="en-GB" sz="1200" dirty="0"/>
              <a:t>destination) {</a:t>
            </a:r>
            <a:br>
              <a:rPr lang="en-GB" sz="1200" dirty="0"/>
            </a:br>
            <a:r>
              <a:rPr lang="en-GB" sz="1200" dirty="0"/>
              <a:t>        </a:t>
            </a:r>
            <a:r>
              <a:rPr lang="en-GB" sz="1200" dirty="0" err="1"/>
              <a:t>println</a:t>
            </a:r>
            <a:r>
              <a:rPr lang="en-GB" sz="1200" dirty="0"/>
              <a:t>(</a:t>
            </a:r>
            <a:r>
              <a:rPr lang="en-GB" sz="1200" dirty="0">
                <a:solidFill>
                  <a:srgbClr val="067D17"/>
                </a:solidFill>
              </a:rPr>
              <a:t>"run to " </a:t>
            </a:r>
            <a:r>
              <a:rPr lang="en-GB" sz="1200" dirty="0"/>
              <a:t>+ destination);</a:t>
            </a:r>
            <a:br>
              <a:rPr lang="en-GB" sz="1200" dirty="0"/>
            </a:br>
            <a:r>
              <a:rPr lang="en-GB" sz="1200" dirty="0"/>
              <a:t>    }</a:t>
            </a:r>
            <a:br>
              <a:rPr lang="en-GB" sz="1200" dirty="0"/>
            </a:br>
            <a:br>
              <a:rPr lang="en-GB" sz="1200" dirty="0"/>
            </a:br>
            <a:r>
              <a:rPr lang="en-GB" sz="1200" dirty="0"/>
              <a:t>    </a:t>
            </a:r>
            <a:r>
              <a:rPr lang="en-GB" sz="1200" dirty="0">
                <a:solidFill>
                  <a:srgbClr val="9E880D"/>
                </a:solidFill>
              </a:rPr>
              <a:t>@Override</a:t>
            </a:r>
            <a:br>
              <a:rPr lang="en-GB" sz="1200" dirty="0">
                <a:solidFill>
                  <a:srgbClr val="9E880D"/>
                </a:solidFill>
              </a:rPr>
            </a:br>
            <a:r>
              <a:rPr lang="en-GB" sz="1200" dirty="0">
                <a:solidFill>
                  <a:srgbClr val="9E880D"/>
                </a:solidFill>
              </a:rPr>
              <a:t>    </a:t>
            </a:r>
            <a:r>
              <a:rPr lang="en-GB" sz="1200" dirty="0">
                <a:solidFill>
                  <a:srgbClr val="0033B3"/>
                </a:solidFill>
              </a:rPr>
              <a:t>public void </a:t>
            </a:r>
            <a:r>
              <a:rPr lang="en-GB" sz="1200" dirty="0">
                <a:solidFill>
                  <a:srgbClr val="00627A"/>
                </a:solidFill>
              </a:rPr>
              <a:t>breath</a:t>
            </a:r>
            <a:r>
              <a:rPr lang="en-GB" sz="1200" dirty="0"/>
              <a:t>() {</a:t>
            </a:r>
            <a:br>
              <a:rPr lang="en-GB" sz="1200" dirty="0"/>
            </a:br>
            <a:r>
              <a:rPr lang="en-GB" sz="1200" dirty="0"/>
              <a:t>        </a:t>
            </a:r>
            <a:r>
              <a:rPr lang="en-GB" sz="1200" dirty="0" err="1"/>
              <a:t>println</a:t>
            </a:r>
            <a:r>
              <a:rPr lang="en-GB" sz="1200" dirty="0"/>
              <a:t>(</a:t>
            </a:r>
            <a:r>
              <a:rPr lang="en-GB" sz="1200" dirty="0">
                <a:solidFill>
                  <a:srgbClr val="067D17"/>
                </a:solidFill>
              </a:rPr>
              <a:t>"breathes !!!"</a:t>
            </a:r>
            <a:r>
              <a:rPr lang="en-GB" sz="1200" dirty="0"/>
              <a:t>);</a:t>
            </a:r>
            <a:br>
              <a:rPr lang="en-GB" sz="1200" dirty="0"/>
            </a:br>
            <a:r>
              <a:rPr lang="en-GB" sz="1200" dirty="0"/>
              <a:t>    }</a:t>
            </a:r>
            <a:br>
              <a:rPr lang="en-GB" sz="1200" dirty="0"/>
            </a:br>
            <a:r>
              <a:rPr lang="en-GB" sz="1200" dirty="0"/>
              <a:t>}</a:t>
            </a:r>
            <a:endParaRPr lang="en-UA" sz="1200" dirty="0"/>
          </a:p>
        </p:txBody>
      </p:sp>
      <p:sp>
        <p:nvSpPr>
          <p:cNvPr id="5" name="Slide Number Placeholder 4">
            <a:extLst>
              <a:ext uri="{FF2B5EF4-FFF2-40B4-BE49-F238E27FC236}">
                <a16:creationId xmlns:a16="http://schemas.microsoft.com/office/drawing/2014/main" id="{3E43C24C-F635-2649-BD00-9F43183CFD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extLst>
      <p:ext uri="{BB962C8B-B14F-4D97-AF65-F5344CB8AC3E}">
        <p14:creationId xmlns:p14="http://schemas.microsoft.com/office/powerpoint/2010/main" val="3261874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3B5FE-21B3-0A40-9F29-C13683D49318}"/>
              </a:ext>
            </a:extLst>
          </p:cNvPr>
          <p:cNvSpPr>
            <a:spLocks noGrp="1"/>
          </p:cNvSpPr>
          <p:nvPr>
            <p:ph type="title"/>
          </p:nvPr>
        </p:nvSpPr>
        <p:spPr/>
        <p:txBody>
          <a:bodyPr/>
          <a:lstStyle/>
          <a:p>
            <a:r>
              <a:rPr lang="en-UA" dirty="0"/>
              <a:t>What is OOP</a:t>
            </a:r>
          </a:p>
        </p:txBody>
      </p:sp>
      <p:sp>
        <p:nvSpPr>
          <p:cNvPr id="3" name="Text Placeholder 2">
            <a:extLst>
              <a:ext uri="{FF2B5EF4-FFF2-40B4-BE49-F238E27FC236}">
                <a16:creationId xmlns:a16="http://schemas.microsoft.com/office/drawing/2014/main" id="{022568C1-A29F-E449-9A27-C8011AE59C27}"/>
              </a:ext>
            </a:extLst>
          </p:cNvPr>
          <p:cNvSpPr>
            <a:spLocks noGrp="1"/>
          </p:cNvSpPr>
          <p:nvPr>
            <p:ph type="body" idx="1"/>
          </p:nvPr>
        </p:nvSpPr>
        <p:spPr>
          <a:xfrm>
            <a:off x="893700" y="1373588"/>
            <a:ext cx="7859064" cy="3552300"/>
          </a:xfrm>
        </p:spPr>
        <p:txBody>
          <a:bodyPr/>
          <a:lstStyle/>
          <a:p>
            <a:r>
              <a:rPr lang="en-GB" dirty="0"/>
              <a:t>One of the paradigms (techniques) to write programs</a:t>
            </a:r>
            <a:endParaRPr lang="en-UA" dirty="0"/>
          </a:p>
          <a:p>
            <a:r>
              <a:rPr lang="en-UA" dirty="0"/>
              <a:t>Everything is an “Object”</a:t>
            </a:r>
          </a:p>
          <a:p>
            <a:r>
              <a:rPr lang="en-US" dirty="0"/>
              <a:t>Object is a “Class” instance</a:t>
            </a:r>
            <a:endParaRPr lang="en-UA" dirty="0"/>
          </a:p>
          <a:p>
            <a:r>
              <a:rPr lang="en-UA" dirty="0"/>
              <a:t>Object has a state and behavior</a:t>
            </a:r>
          </a:p>
          <a:p>
            <a:r>
              <a:rPr lang="en-UA" dirty="0"/>
              <a:t>Program – is a set of interacting objects</a:t>
            </a:r>
          </a:p>
          <a:p>
            <a:endParaRPr lang="en-UA" dirty="0"/>
          </a:p>
          <a:p>
            <a:endParaRPr lang="en-UA" dirty="0"/>
          </a:p>
        </p:txBody>
      </p:sp>
      <p:sp>
        <p:nvSpPr>
          <p:cNvPr id="4" name="Slide Number Placeholder 3">
            <a:extLst>
              <a:ext uri="{FF2B5EF4-FFF2-40B4-BE49-F238E27FC236}">
                <a16:creationId xmlns:a16="http://schemas.microsoft.com/office/drawing/2014/main" id="{BBAC80D4-2687-4B4A-979F-1916CF0B89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41924788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D70C1-289F-3A4A-A8B7-0CC07080604E}"/>
              </a:ext>
            </a:extLst>
          </p:cNvPr>
          <p:cNvSpPr>
            <a:spLocks noGrp="1"/>
          </p:cNvSpPr>
          <p:nvPr>
            <p:ph type="title"/>
          </p:nvPr>
        </p:nvSpPr>
        <p:spPr/>
        <p:txBody>
          <a:bodyPr/>
          <a:lstStyle/>
          <a:p>
            <a:r>
              <a:rPr lang="en-US" dirty="0"/>
              <a:t>Overriding rules</a:t>
            </a:r>
          </a:p>
        </p:txBody>
      </p:sp>
      <p:sp>
        <p:nvSpPr>
          <p:cNvPr id="3" name="Text Placeholder 2">
            <a:extLst>
              <a:ext uri="{FF2B5EF4-FFF2-40B4-BE49-F238E27FC236}">
                <a16:creationId xmlns:a16="http://schemas.microsoft.com/office/drawing/2014/main" id="{FE67BCFF-D5B1-524A-8DA7-C18C2AE8C56F}"/>
              </a:ext>
            </a:extLst>
          </p:cNvPr>
          <p:cNvSpPr>
            <a:spLocks noGrp="1"/>
          </p:cNvSpPr>
          <p:nvPr>
            <p:ph type="body" idx="1"/>
          </p:nvPr>
        </p:nvSpPr>
        <p:spPr>
          <a:xfrm>
            <a:off x="893699" y="1373587"/>
            <a:ext cx="7709711" cy="3636845"/>
          </a:xfrm>
        </p:spPr>
        <p:txBody>
          <a:bodyPr/>
          <a:lstStyle/>
          <a:p>
            <a:r>
              <a:rPr lang="en-US" sz="1800" dirty="0"/>
              <a:t>The access modifier must be the same or more accessible;</a:t>
            </a:r>
          </a:p>
          <a:p>
            <a:r>
              <a:rPr lang="en-US" sz="1800" dirty="0"/>
              <a:t>The return type must be the same or a more restrictive type, also known as covariant return types;</a:t>
            </a:r>
          </a:p>
          <a:p>
            <a:r>
              <a:rPr lang="ru-RU" altLang="ru-RU" sz="1800" dirty="0">
                <a:solidFill>
                  <a:srgbClr val="808000"/>
                </a:solidFill>
                <a:cs typeface="Courier New" panose="02070309020205020404" pitchFamily="49" charset="0"/>
              </a:rPr>
              <a:t>@</a:t>
            </a:r>
            <a:r>
              <a:rPr lang="ru-RU" altLang="ru-RU" sz="1800" dirty="0" err="1">
                <a:solidFill>
                  <a:srgbClr val="808000"/>
                </a:solidFill>
                <a:cs typeface="Courier New" panose="02070309020205020404" pitchFamily="49" charset="0"/>
              </a:rPr>
              <a:t>Override</a:t>
            </a:r>
            <a:r>
              <a:rPr lang="ru-RU" altLang="ru-RU" sz="1800" dirty="0">
                <a:solidFill>
                  <a:srgbClr val="808000"/>
                </a:solidFill>
                <a:cs typeface="Courier New" panose="02070309020205020404" pitchFamily="49" charset="0"/>
              </a:rPr>
              <a:t> </a:t>
            </a:r>
            <a:r>
              <a:rPr lang="en-US" sz="1800" dirty="0"/>
              <a:t>- It is a mandatory to using in order to avoid accidentally overloading a method.</a:t>
            </a:r>
          </a:p>
          <a:p>
            <a:endParaRPr lang="en-US" sz="1800" dirty="0"/>
          </a:p>
          <a:p>
            <a:r>
              <a:rPr lang="en-US" sz="1800" dirty="0"/>
              <a:t>If any checked exceptions are thrown, only the same exceptions or subclasses of those exceptions can be thrown;</a:t>
            </a:r>
          </a:p>
          <a:p>
            <a:r>
              <a:rPr lang="en-US" sz="1800" dirty="0"/>
              <a:t>The methods must not be static. (If they are, the method is hidden and not overridden);</a:t>
            </a:r>
          </a:p>
        </p:txBody>
      </p:sp>
      <p:sp>
        <p:nvSpPr>
          <p:cNvPr id="4" name="Slide Number Placeholder 3">
            <a:extLst>
              <a:ext uri="{FF2B5EF4-FFF2-40B4-BE49-F238E27FC236}">
                <a16:creationId xmlns:a16="http://schemas.microsoft.com/office/drawing/2014/main" id="{C4D9D2A4-4DC0-F947-B7B4-DBB6249EC8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extLst>
      <p:ext uri="{BB962C8B-B14F-4D97-AF65-F5344CB8AC3E}">
        <p14:creationId xmlns:p14="http://schemas.microsoft.com/office/powerpoint/2010/main" val="34718114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D70C1-289F-3A4A-A8B7-0CC07080604E}"/>
              </a:ext>
            </a:extLst>
          </p:cNvPr>
          <p:cNvSpPr>
            <a:spLocks noGrp="1"/>
          </p:cNvSpPr>
          <p:nvPr>
            <p:ph type="title"/>
          </p:nvPr>
        </p:nvSpPr>
        <p:spPr/>
        <p:txBody>
          <a:bodyPr/>
          <a:lstStyle/>
          <a:p>
            <a:r>
              <a:rPr lang="en-US" dirty="0"/>
              <a:t>Overloading vs Overriding</a:t>
            </a:r>
          </a:p>
        </p:txBody>
      </p:sp>
      <p:sp>
        <p:nvSpPr>
          <p:cNvPr id="3" name="Text Placeholder 2">
            <a:extLst>
              <a:ext uri="{FF2B5EF4-FFF2-40B4-BE49-F238E27FC236}">
                <a16:creationId xmlns:a16="http://schemas.microsoft.com/office/drawing/2014/main" id="{FE67BCFF-D5B1-524A-8DA7-C18C2AE8C56F}"/>
              </a:ext>
            </a:extLst>
          </p:cNvPr>
          <p:cNvSpPr>
            <a:spLocks noGrp="1"/>
          </p:cNvSpPr>
          <p:nvPr>
            <p:ph type="body" idx="1"/>
          </p:nvPr>
        </p:nvSpPr>
        <p:spPr>
          <a:xfrm>
            <a:off x="893699" y="1373588"/>
            <a:ext cx="7709711" cy="3552300"/>
          </a:xfrm>
        </p:spPr>
        <p:txBody>
          <a:bodyPr/>
          <a:lstStyle/>
          <a:p>
            <a:pPr marL="114300" indent="0" eaLnBrk="0" fontAlgn="base" hangingPunct="0">
              <a:spcBef>
                <a:spcPct val="0"/>
              </a:spcBef>
              <a:spcAft>
                <a:spcPct val="0"/>
              </a:spcAft>
              <a:buNone/>
            </a:pPr>
            <a:r>
              <a:rPr lang="en-GB" sz="1600" dirty="0">
                <a:solidFill>
                  <a:srgbClr val="0033B3"/>
                </a:solidFill>
              </a:rPr>
              <a:t>class </a:t>
            </a:r>
            <a:r>
              <a:rPr lang="en-GB" sz="1600" dirty="0">
                <a:solidFill>
                  <a:srgbClr val="000000"/>
                </a:solidFill>
              </a:rPr>
              <a:t>Game </a:t>
            </a:r>
            <a:r>
              <a:rPr lang="en-GB" sz="1600" dirty="0"/>
              <a:t>{</a:t>
            </a:r>
            <a:br>
              <a:rPr lang="en-GB" sz="1600" dirty="0"/>
            </a:br>
            <a:r>
              <a:rPr lang="en-GB" sz="1600" dirty="0"/>
              <a:t>    </a:t>
            </a:r>
            <a:r>
              <a:rPr lang="en-GB" sz="1600" dirty="0">
                <a:solidFill>
                  <a:srgbClr val="0033B3"/>
                </a:solidFill>
              </a:rPr>
              <a:t>void </a:t>
            </a:r>
            <a:r>
              <a:rPr lang="en-GB" sz="1600" dirty="0">
                <a:solidFill>
                  <a:srgbClr val="00627A"/>
                </a:solidFill>
              </a:rPr>
              <a:t>play</a:t>
            </a:r>
            <a:r>
              <a:rPr lang="en-GB" sz="1600" dirty="0"/>
              <a:t>() {        </a:t>
            </a:r>
            <a:r>
              <a:rPr lang="en-GB" sz="1600" i="1" dirty="0">
                <a:solidFill>
                  <a:srgbClr val="8C8C8C"/>
                </a:solidFill>
              </a:rPr>
              <a:t>// move to the left    </a:t>
            </a:r>
            <a:br>
              <a:rPr lang="en-GB" sz="1600" i="1" dirty="0">
                <a:solidFill>
                  <a:srgbClr val="8C8C8C"/>
                </a:solidFill>
              </a:rPr>
            </a:br>
            <a:r>
              <a:rPr lang="en-GB" sz="1600" i="1" dirty="0">
                <a:solidFill>
                  <a:srgbClr val="8C8C8C"/>
                </a:solidFill>
              </a:rPr>
              <a:t>    </a:t>
            </a:r>
            <a:r>
              <a:rPr lang="en-GB" sz="1600" dirty="0"/>
              <a:t>}</a:t>
            </a:r>
            <a:br>
              <a:rPr lang="en-GB" sz="1600" dirty="0"/>
            </a:br>
            <a:r>
              <a:rPr lang="en-GB" sz="1600" dirty="0"/>
              <a:t>}</a:t>
            </a:r>
            <a:br>
              <a:rPr lang="en-GB" sz="1600" dirty="0"/>
            </a:br>
            <a:br>
              <a:rPr lang="en-GB" sz="1600" dirty="0"/>
            </a:br>
            <a:r>
              <a:rPr lang="en-GB" sz="1600" dirty="0">
                <a:solidFill>
                  <a:srgbClr val="0033B3"/>
                </a:solidFill>
              </a:rPr>
              <a:t>class </a:t>
            </a:r>
            <a:r>
              <a:rPr lang="en-GB" sz="1600" dirty="0" err="1">
                <a:solidFill>
                  <a:srgbClr val="000000"/>
                </a:solidFill>
              </a:rPr>
              <a:t>SuperMarioBros</a:t>
            </a:r>
            <a:r>
              <a:rPr lang="en-GB" sz="1600" dirty="0">
                <a:solidFill>
                  <a:srgbClr val="000000"/>
                </a:solidFill>
              </a:rPr>
              <a:t> </a:t>
            </a:r>
            <a:r>
              <a:rPr lang="en-GB" sz="1600" dirty="0">
                <a:solidFill>
                  <a:srgbClr val="0033B3"/>
                </a:solidFill>
              </a:rPr>
              <a:t>extends </a:t>
            </a:r>
            <a:r>
              <a:rPr lang="en-GB" sz="1600" dirty="0">
                <a:solidFill>
                  <a:srgbClr val="000000"/>
                </a:solidFill>
              </a:rPr>
              <a:t>Game </a:t>
            </a:r>
            <a:r>
              <a:rPr lang="en-GB" sz="1600" dirty="0"/>
              <a:t>{</a:t>
            </a:r>
          </a:p>
          <a:p>
            <a:pPr marL="114300" indent="0" eaLnBrk="0" fontAlgn="base" hangingPunct="0">
              <a:spcBef>
                <a:spcPct val="0"/>
              </a:spcBef>
              <a:spcAft>
                <a:spcPct val="0"/>
              </a:spcAft>
              <a:buNone/>
            </a:pPr>
            <a:br>
              <a:rPr lang="en-GB" sz="1600" dirty="0"/>
            </a:br>
            <a:r>
              <a:rPr lang="en-GB" sz="1600" dirty="0"/>
              <a:t>    </a:t>
            </a:r>
            <a:r>
              <a:rPr lang="en-GB" sz="1600" dirty="0">
                <a:solidFill>
                  <a:srgbClr val="9E880D"/>
                </a:solidFill>
              </a:rPr>
              <a:t>@Override</a:t>
            </a:r>
            <a:br>
              <a:rPr lang="en-GB" sz="1600" dirty="0">
                <a:solidFill>
                  <a:srgbClr val="9E880D"/>
                </a:solidFill>
              </a:rPr>
            </a:br>
            <a:r>
              <a:rPr lang="en-GB" sz="1600" dirty="0">
                <a:solidFill>
                  <a:srgbClr val="9E880D"/>
                </a:solidFill>
              </a:rPr>
              <a:t>    </a:t>
            </a:r>
            <a:r>
              <a:rPr lang="en-GB" sz="1600" dirty="0">
                <a:solidFill>
                  <a:srgbClr val="0033B3"/>
                </a:solidFill>
              </a:rPr>
              <a:t>public void </a:t>
            </a:r>
            <a:r>
              <a:rPr lang="en-GB" sz="1600" dirty="0">
                <a:solidFill>
                  <a:srgbClr val="00627A"/>
                </a:solidFill>
              </a:rPr>
              <a:t>play</a:t>
            </a:r>
            <a:r>
              <a:rPr lang="en-GB" sz="1600" dirty="0"/>
              <a:t>() {         </a:t>
            </a:r>
            <a:r>
              <a:rPr lang="en-GB" sz="1600" i="1" dirty="0">
                <a:solidFill>
                  <a:srgbClr val="8C8C8C"/>
                </a:solidFill>
              </a:rPr>
              <a:t>// move to the left, move to the right   </a:t>
            </a:r>
            <a:br>
              <a:rPr lang="en-GB" sz="1600" i="1" dirty="0">
                <a:solidFill>
                  <a:srgbClr val="8C8C8C"/>
                </a:solidFill>
              </a:rPr>
            </a:br>
            <a:r>
              <a:rPr lang="en-GB" sz="1600" i="1" dirty="0">
                <a:solidFill>
                  <a:srgbClr val="8C8C8C"/>
                </a:solidFill>
              </a:rPr>
              <a:t>    </a:t>
            </a:r>
            <a:r>
              <a:rPr lang="en-GB" sz="1600" dirty="0"/>
              <a:t>}</a:t>
            </a:r>
            <a:br>
              <a:rPr lang="en-GB" sz="1600" dirty="0"/>
            </a:br>
            <a:br>
              <a:rPr lang="en-GB" sz="1600" dirty="0"/>
            </a:br>
            <a:r>
              <a:rPr lang="en-GB" sz="1600" dirty="0"/>
              <a:t>    </a:t>
            </a:r>
            <a:r>
              <a:rPr lang="en-GB" sz="1600" dirty="0">
                <a:solidFill>
                  <a:srgbClr val="0033B3"/>
                </a:solidFill>
              </a:rPr>
              <a:t>void </a:t>
            </a:r>
            <a:r>
              <a:rPr lang="en-GB" sz="1600" dirty="0">
                <a:solidFill>
                  <a:srgbClr val="00627A"/>
                </a:solidFill>
              </a:rPr>
              <a:t>play</a:t>
            </a:r>
            <a:r>
              <a:rPr lang="en-GB" sz="1600" dirty="0"/>
              <a:t>(</a:t>
            </a:r>
            <a:r>
              <a:rPr lang="en-GB" sz="1600" dirty="0">
                <a:solidFill>
                  <a:srgbClr val="000000"/>
                </a:solidFill>
              </a:rPr>
              <a:t>Character </a:t>
            </a:r>
            <a:r>
              <a:rPr lang="en-GB" sz="1600" dirty="0"/>
              <a:t>character) {        </a:t>
            </a:r>
            <a:r>
              <a:rPr lang="en-GB" sz="1600" i="1" dirty="0">
                <a:solidFill>
                  <a:srgbClr val="8C8C8C"/>
                </a:solidFill>
              </a:rPr>
              <a:t>// do something</a:t>
            </a:r>
            <a:br>
              <a:rPr lang="en-GB" sz="1600" i="1" dirty="0">
                <a:solidFill>
                  <a:srgbClr val="8C8C8C"/>
                </a:solidFill>
              </a:rPr>
            </a:br>
            <a:r>
              <a:rPr lang="en-GB" sz="1600" i="1" dirty="0">
                <a:solidFill>
                  <a:srgbClr val="8C8C8C"/>
                </a:solidFill>
              </a:rPr>
              <a:t>    </a:t>
            </a:r>
            <a:r>
              <a:rPr lang="en-GB" sz="1600" dirty="0"/>
              <a:t>}</a:t>
            </a:r>
            <a:br>
              <a:rPr lang="en-GB" sz="1600" dirty="0"/>
            </a:br>
            <a:r>
              <a:rPr lang="en-GB" sz="1600" dirty="0"/>
              <a:t>}</a:t>
            </a:r>
            <a:endParaRPr lang="ru-RU" altLang="ru-RU" sz="1600" dirty="0">
              <a:latin typeface="Arial" panose="020B0604020202020204" pitchFamily="34" charset="0"/>
            </a:endParaRPr>
          </a:p>
        </p:txBody>
      </p:sp>
      <p:sp>
        <p:nvSpPr>
          <p:cNvPr id="4" name="Slide Number Placeholder 3">
            <a:extLst>
              <a:ext uri="{FF2B5EF4-FFF2-40B4-BE49-F238E27FC236}">
                <a16:creationId xmlns:a16="http://schemas.microsoft.com/office/drawing/2014/main" id="{C4D9D2A4-4DC0-F947-B7B4-DBB6249EC8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Tree>
    <p:extLst>
      <p:ext uri="{BB962C8B-B14F-4D97-AF65-F5344CB8AC3E}">
        <p14:creationId xmlns:p14="http://schemas.microsoft.com/office/powerpoint/2010/main" val="3352846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02DDB17-D9D5-0A46-B898-084A81866B70}"/>
              </a:ext>
            </a:extLst>
          </p:cNvPr>
          <p:cNvSpPr>
            <a:spLocks noGrp="1"/>
          </p:cNvSpPr>
          <p:nvPr>
            <p:ph type="title"/>
          </p:nvPr>
        </p:nvSpPr>
        <p:spPr/>
        <p:txBody>
          <a:bodyPr/>
          <a:lstStyle/>
          <a:p>
            <a:r>
              <a:rPr lang="en-UA" dirty="0"/>
              <a:t>Interfaces inheritance</a:t>
            </a:r>
          </a:p>
        </p:txBody>
      </p:sp>
      <p:sp>
        <p:nvSpPr>
          <p:cNvPr id="3" name="Text Placeholder 2">
            <a:extLst>
              <a:ext uri="{FF2B5EF4-FFF2-40B4-BE49-F238E27FC236}">
                <a16:creationId xmlns:a16="http://schemas.microsoft.com/office/drawing/2014/main" id="{07532701-30F0-4148-882A-5A4B26163A86}"/>
              </a:ext>
            </a:extLst>
          </p:cNvPr>
          <p:cNvSpPr>
            <a:spLocks noGrp="1"/>
          </p:cNvSpPr>
          <p:nvPr>
            <p:ph type="body" idx="1"/>
          </p:nvPr>
        </p:nvSpPr>
        <p:spPr>
          <a:xfrm>
            <a:off x="893624" y="1200150"/>
            <a:ext cx="3350829" cy="3725700"/>
          </a:xfrm>
        </p:spPr>
        <p:txBody>
          <a:bodyPr/>
          <a:lstStyle/>
          <a:p>
            <a:pPr marL="101600" indent="0">
              <a:buNone/>
            </a:pPr>
            <a:r>
              <a:rPr lang="en-GB" sz="1000" dirty="0">
                <a:solidFill>
                  <a:srgbClr val="0033B3"/>
                </a:solidFill>
              </a:rPr>
              <a:t>public interface </a:t>
            </a:r>
            <a:r>
              <a:rPr lang="en-GB" sz="1000" dirty="0" err="1">
                <a:solidFill>
                  <a:srgbClr val="000000"/>
                </a:solidFill>
              </a:rPr>
              <a:t>OxygenBreather</a:t>
            </a:r>
            <a:r>
              <a:rPr lang="en-GB" sz="1000" dirty="0">
                <a:solidFill>
                  <a:srgbClr val="000000"/>
                </a:solidFill>
              </a:rPr>
              <a:t> </a:t>
            </a:r>
            <a:r>
              <a:rPr lang="en-GB" sz="1000" dirty="0"/>
              <a:t>{</a:t>
            </a:r>
            <a:br>
              <a:rPr lang="en-GB" sz="1000" dirty="0"/>
            </a:br>
            <a:br>
              <a:rPr lang="en-GB" sz="1000" dirty="0"/>
            </a:br>
            <a:r>
              <a:rPr lang="en-GB" sz="1000" dirty="0"/>
              <a:t>    </a:t>
            </a:r>
            <a:r>
              <a:rPr lang="en-GB" sz="1000" dirty="0">
                <a:solidFill>
                  <a:srgbClr val="0033B3"/>
                </a:solidFill>
              </a:rPr>
              <a:t>void </a:t>
            </a:r>
            <a:r>
              <a:rPr lang="en-GB" sz="1000" dirty="0">
                <a:solidFill>
                  <a:srgbClr val="00627A"/>
                </a:solidFill>
              </a:rPr>
              <a:t>breath</a:t>
            </a:r>
            <a:r>
              <a:rPr lang="en-GB" sz="1000" dirty="0"/>
              <a:t>();</a:t>
            </a:r>
            <a:br>
              <a:rPr lang="en-GB" sz="1000" dirty="0"/>
            </a:br>
            <a:br>
              <a:rPr lang="en-GB" sz="1000" dirty="0"/>
            </a:br>
            <a:r>
              <a:rPr lang="en-GB" sz="1000" dirty="0"/>
              <a:t>}</a:t>
            </a:r>
            <a:endParaRPr lang="en-UA" sz="1000" dirty="0"/>
          </a:p>
          <a:p>
            <a:pPr marL="101600" indent="0">
              <a:buNone/>
            </a:pPr>
            <a:endParaRPr lang="en-GB" sz="1000" dirty="0">
              <a:solidFill>
                <a:srgbClr val="0033B3"/>
              </a:solidFill>
            </a:endParaRPr>
          </a:p>
          <a:p>
            <a:pPr marL="101600" indent="0">
              <a:buNone/>
            </a:pPr>
            <a:r>
              <a:rPr lang="en-GB" sz="1000" dirty="0">
                <a:solidFill>
                  <a:srgbClr val="0033B3"/>
                </a:solidFill>
              </a:rPr>
              <a:t>public interface </a:t>
            </a:r>
            <a:r>
              <a:rPr lang="en-GB" sz="1000" dirty="0" err="1">
                <a:solidFill>
                  <a:srgbClr val="000000"/>
                </a:solidFill>
              </a:rPr>
              <a:t>FourLegged</a:t>
            </a:r>
            <a:r>
              <a:rPr lang="en-GB" sz="1000" dirty="0">
                <a:solidFill>
                  <a:srgbClr val="000000"/>
                </a:solidFill>
              </a:rPr>
              <a:t> </a:t>
            </a:r>
            <a:r>
              <a:rPr lang="en-GB" sz="1000" dirty="0">
                <a:solidFill>
                  <a:srgbClr val="0033B3"/>
                </a:solidFill>
              </a:rPr>
              <a:t>extends </a:t>
            </a:r>
            <a:r>
              <a:rPr lang="en-GB" sz="1000" dirty="0" err="1">
                <a:solidFill>
                  <a:srgbClr val="000000"/>
                </a:solidFill>
              </a:rPr>
              <a:t>OxygenBreather</a:t>
            </a:r>
            <a:r>
              <a:rPr lang="en-GB" sz="1000" dirty="0">
                <a:solidFill>
                  <a:srgbClr val="000000"/>
                </a:solidFill>
              </a:rPr>
              <a:t> </a:t>
            </a:r>
            <a:r>
              <a:rPr lang="en-GB" sz="1000" dirty="0"/>
              <a:t>{</a:t>
            </a:r>
            <a:br>
              <a:rPr lang="en-GB" sz="1000" dirty="0"/>
            </a:br>
            <a:br>
              <a:rPr lang="en-GB" sz="1000" dirty="0"/>
            </a:br>
            <a:r>
              <a:rPr lang="en-GB" sz="1000" dirty="0"/>
              <a:t>    </a:t>
            </a:r>
            <a:r>
              <a:rPr lang="en-GB" sz="1000" dirty="0">
                <a:solidFill>
                  <a:srgbClr val="0033B3"/>
                </a:solidFill>
              </a:rPr>
              <a:t>void </a:t>
            </a:r>
            <a:r>
              <a:rPr lang="en-GB" sz="1000" dirty="0">
                <a:solidFill>
                  <a:srgbClr val="00627A"/>
                </a:solidFill>
              </a:rPr>
              <a:t>run</a:t>
            </a:r>
            <a:r>
              <a:rPr lang="en-GB" sz="1000" dirty="0"/>
              <a:t>(</a:t>
            </a:r>
            <a:r>
              <a:rPr lang="en-GB" sz="1000" dirty="0">
                <a:solidFill>
                  <a:srgbClr val="000000"/>
                </a:solidFill>
              </a:rPr>
              <a:t>String </a:t>
            </a:r>
            <a:r>
              <a:rPr lang="en-GB" sz="1000" dirty="0"/>
              <a:t>destination);</a:t>
            </a:r>
            <a:br>
              <a:rPr lang="en-GB" sz="1000" dirty="0"/>
            </a:br>
            <a:br>
              <a:rPr lang="en-GB" sz="1000" dirty="0"/>
            </a:br>
            <a:r>
              <a:rPr lang="en-GB" sz="1000" dirty="0"/>
              <a:t>}</a:t>
            </a:r>
            <a:br>
              <a:rPr lang="en-GB" sz="1000" dirty="0"/>
            </a:br>
            <a:br>
              <a:rPr lang="en-GB" sz="1000" dirty="0"/>
            </a:br>
            <a:endParaRPr lang="en-GB" sz="1000" dirty="0"/>
          </a:p>
        </p:txBody>
      </p:sp>
      <p:sp>
        <p:nvSpPr>
          <p:cNvPr id="4" name="Text Placeholder 3">
            <a:extLst>
              <a:ext uri="{FF2B5EF4-FFF2-40B4-BE49-F238E27FC236}">
                <a16:creationId xmlns:a16="http://schemas.microsoft.com/office/drawing/2014/main" id="{02F65BAF-9524-8547-B406-DF677DCEC64C}"/>
              </a:ext>
            </a:extLst>
          </p:cNvPr>
          <p:cNvSpPr>
            <a:spLocks noGrp="1"/>
          </p:cNvSpPr>
          <p:nvPr>
            <p:ph type="body" idx="2"/>
          </p:nvPr>
        </p:nvSpPr>
        <p:spPr>
          <a:xfrm>
            <a:off x="4822209" y="1200150"/>
            <a:ext cx="3898709" cy="3725700"/>
          </a:xfrm>
        </p:spPr>
        <p:txBody>
          <a:bodyPr/>
          <a:lstStyle/>
          <a:p>
            <a:pPr marL="101600" indent="0">
              <a:buNone/>
            </a:pPr>
            <a:r>
              <a:rPr lang="en-GB" sz="1200" dirty="0">
                <a:solidFill>
                  <a:srgbClr val="0033B3"/>
                </a:solidFill>
              </a:rPr>
              <a:t>class </a:t>
            </a:r>
            <a:r>
              <a:rPr lang="en-GB" sz="1200" dirty="0">
                <a:solidFill>
                  <a:srgbClr val="000000"/>
                </a:solidFill>
              </a:rPr>
              <a:t>Cat </a:t>
            </a:r>
            <a:r>
              <a:rPr lang="en-GB" sz="1200" dirty="0">
                <a:solidFill>
                  <a:srgbClr val="0033B3"/>
                </a:solidFill>
              </a:rPr>
              <a:t>implements </a:t>
            </a:r>
            <a:r>
              <a:rPr lang="en-GB" sz="1200" dirty="0" err="1">
                <a:solidFill>
                  <a:srgbClr val="000000"/>
                </a:solidFill>
              </a:rPr>
              <a:t>FourLegged</a:t>
            </a:r>
            <a:r>
              <a:rPr lang="en-GB" sz="1200" dirty="0"/>
              <a:t>, </a:t>
            </a:r>
            <a:r>
              <a:rPr lang="en-GB" sz="1200" dirty="0" err="1">
                <a:solidFill>
                  <a:srgbClr val="000000"/>
                </a:solidFill>
              </a:rPr>
              <a:t>OxygenBreather</a:t>
            </a:r>
            <a:r>
              <a:rPr lang="en-GB" sz="1200" dirty="0">
                <a:solidFill>
                  <a:srgbClr val="000000"/>
                </a:solidFill>
              </a:rPr>
              <a:t> </a:t>
            </a:r>
            <a:r>
              <a:rPr lang="en-GB" sz="1200" dirty="0"/>
              <a:t>{</a:t>
            </a:r>
            <a:br>
              <a:rPr lang="en-GB" sz="1200" dirty="0"/>
            </a:br>
            <a:br>
              <a:rPr lang="en-GB" sz="1200" dirty="0"/>
            </a:br>
            <a:r>
              <a:rPr lang="en-GB" sz="1200" dirty="0"/>
              <a:t>    </a:t>
            </a:r>
            <a:r>
              <a:rPr lang="en-GB" sz="1200" dirty="0">
                <a:solidFill>
                  <a:srgbClr val="9E880D"/>
                </a:solidFill>
              </a:rPr>
              <a:t>@Override</a:t>
            </a:r>
            <a:br>
              <a:rPr lang="en-GB" sz="1200" dirty="0">
                <a:solidFill>
                  <a:srgbClr val="9E880D"/>
                </a:solidFill>
              </a:rPr>
            </a:br>
            <a:r>
              <a:rPr lang="en-GB" sz="1200" dirty="0">
                <a:solidFill>
                  <a:srgbClr val="9E880D"/>
                </a:solidFill>
              </a:rPr>
              <a:t>    </a:t>
            </a:r>
            <a:r>
              <a:rPr lang="en-GB" sz="1200" dirty="0">
                <a:solidFill>
                  <a:srgbClr val="0033B3"/>
                </a:solidFill>
              </a:rPr>
              <a:t>public void </a:t>
            </a:r>
            <a:r>
              <a:rPr lang="en-GB" sz="1200" dirty="0">
                <a:solidFill>
                  <a:srgbClr val="00627A"/>
                </a:solidFill>
              </a:rPr>
              <a:t>run</a:t>
            </a:r>
            <a:r>
              <a:rPr lang="en-GB" sz="1200" dirty="0"/>
              <a:t>(</a:t>
            </a:r>
            <a:r>
              <a:rPr lang="en-GB" sz="1200" dirty="0">
                <a:solidFill>
                  <a:srgbClr val="000000"/>
                </a:solidFill>
              </a:rPr>
              <a:t>String </a:t>
            </a:r>
            <a:r>
              <a:rPr lang="en-GB" sz="1200" dirty="0"/>
              <a:t>destination) {</a:t>
            </a:r>
            <a:br>
              <a:rPr lang="en-GB" sz="1200" dirty="0"/>
            </a:br>
            <a:r>
              <a:rPr lang="en-GB" sz="1200" dirty="0"/>
              <a:t>        </a:t>
            </a:r>
            <a:r>
              <a:rPr lang="en-GB" sz="1200" dirty="0" err="1"/>
              <a:t>println</a:t>
            </a:r>
            <a:r>
              <a:rPr lang="en-GB" sz="1200" dirty="0"/>
              <a:t>(</a:t>
            </a:r>
            <a:r>
              <a:rPr lang="en-GB" sz="1200" dirty="0">
                <a:solidFill>
                  <a:srgbClr val="067D17"/>
                </a:solidFill>
              </a:rPr>
              <a:t>"run to " </a:t>
            </a:r>
            <a:r>
              <a:rPr lang="en-GB" sz="1200" dirty="0"/>
              <a:t>+ destination);</a:t>
            </a:r>
            <a:br>
              <a:rPr lang="en-GB" sz="1200" dirty="0"/>
            </a:br>
            <a:r>
              <a:rPr lang="en-GB" sz="1200" dirty="0"/>
              <a:t>    }</a:t>
            </a:r>
            <a:br>
              <a:rPr lang="en-GB" sz="1200" dirty="0"/>
            </a:br>
            <a:br>
              <a:rPr lang="en-GB" sz="1200" dirty="0"/>
            </a:br>
            <a:r>
              <a:rPr lang="en-GB" sz="1200" dirty="0"/>
              <a:t>    </a:t>
            </a:r>
            <a:r>
              <a:rPr lang="en-GB" sz="1200" dirty="0">
                <a:solidFill>
                  <a:srgbClr val="9E880D"/>
                </a:solidFill>
              </a:rPr>
              <a:t>@Override</a:t>
            </a:r>
            <a:br>
              <a:rPr lang="en-GB" sz="1200" dirty="0">
                <a:solidFill>
                  <a:srgbClr val="9E880D"/>
                </a:solidFill>
              </a:rPr>
            </a:br>
            <a:r>
              <a:rPr lang="en-GB" sz="1200" dirty="0">
                <a:solidFill>
                  <a:srgbClr val="9E880D"/>
                </a:solidFill>
              </a:rPr>
              <a:t>    </a:t>
            </a:r>
            <a:r>
              <a:rPr lang="en-GB" sz="1200" dirty="0">
                <a:solidFill>
                  <a:srgbClr val="0033B3"/>
                </a:solidFill>
              </a:rPr>
              <a:t>public void </a:t>
            </a:r>
            <a:r>
              <a:rPr lang="en-GB" sz="1200" dirty="0">
                <a:solidFill>
                  <a:srgbClr val="00627A"/>
                </a:solidFill>
              </a:rPr>
              <a:t>breath</a:t>
            </a:r>
            <a:r>
              <a:rPr lang="en-GB" sz="1200" dirty="0"/>
              <a:t>() {</a:t>
            </a:r>
            <a:br>
              <a:rPr lang="en-GB" sz="1200" dirty="0"/>
            </a:br>
            <a:r>
              <a:rPr lang="en-GB" sz="1200" dirty="0"/>
              <a:t>        </a:t>
            </a:r>
            <a:r>
              <a:rPr lang="en-GB" sz="1200" dirty="0" err="1"/>
              <a:t>println</a:t>
            </a:r>
            <a:r>
              <a:rPr lang="en-GB" sz="1200" dirty="0"/>
              <a:t>(</a:t>
            </a:r>
            <a:r>
              <a:rPr lang="en-GB" sz="1200" dirty="0">
                <a:solidFill>
                  <a:srgbClr val="067D17"/>
                </a:solidFill>
              </a:rPr>
              <a:t>"breathes !!!"</a:t>
            </a:r>
            <a:r>
              <a:rPr lang="en-GB" sz="1200" dirty="0"/>
              <a:t>);</a:t>
            </a:r>
            <a:br>
              <a:rPr lang="en-GB" sz="1200" dirty="0"/>
            </a:br>
            <a:r>
              <a:rPr lang="en-GB" sz="1200" dirty="0"/>
              <a:t>    }</a:t>
            </a:r>
            <a:br>
              <a:rPr lang="en-GB" sz="1200" dirty="0"/>
            </a:br>
            <a:r>
              <a:rPr lang="en-GB" sz="1200" dirty="0"/>
              <a:t>}</a:t>
            </a:r>
            <a:endParaRPr lang="en-UA" sz="1200" dirty="0"/>
          </a:p>
        </p:txBody>
      </p:sp>
      <p:sp>
        <p:nvSpPr>
          <p:cNvPr id="5" name="Slide Number Placeholder 4">
            <a:extLst>
              <a:ext uri="{FF2B5EF4-FFF2-40B4-BE49-F238E27FC236}">
                <a16:creationId xmlns:a16="http://schemas.microsoft.com/office/drawing/2014/main" id="{3E43C24C-F635-2649-BD00-9F43183CFD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Tree>
    <p:extLst>
      <p:ext uri="{BB962C8B-B14F-4D97-AF65-F5344CB8AC3E}">
        <p14:creationId xmlns:p14="http://schemas.microsoft.com/office/powerpoint/2010/main" val="30127752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4938076-9FFF-C44C-99BB-B133BCE6316B}"/>
              </a:ext>
            </a:extLst>
          </p:cNvPr>
          <p:cNvSpPr>
            <a:spLocks noGrp="1"/>
          </p:cNvSpPr>
          <p:nvPr>
            <p:ph type="body" idx="1"/>
          </p:nvPr>
        </p:nvSpPr>
        <p:spPr/>
        <p:txBody>
          <a:bodyPr/>
          <a:lstStyle/>
          <a:p>
            <a:pPr marL="76200" indent="0">
              <a:buNone/>
            </a:pPr>
            <a:r>
              <a:rPr lang="en-GB" b="1" dirty="0"/>
              <a:t>Polymorphism</a:t>
            </a:r>
            <a:r>
              <a:rPr lang="en-GB" dirty="0"/>
              <a:t> is the ability of a program to detect the real class of an object and call its implementation even when its real type is unknown in the current context. </a:t>
            </a:r>
          </a:p>
          <a:p>
            <a:pPr marL="76200" indent="0">
              <a:buNone/>
            </a:pPr>
            <a:endParaRPr lang="en-UA" dirty="0"/>
          </a:p>
        </p:txBody>
      </p:sp>
      <p:sp>
        <p:nvSpPr>
          <p:cNvPr id="5" name="Slide Number Placeholder 4">
            <a:extLst>
              <a:ext uri="{FF2B5EF4-FFF2-40B4-BE49-F238E27FC236}">
                <a16:creationId xmlns:a16="http://schemas.microsoft.com/office/drawing/2014/main" id="{2431E0EB-E19D-274A-9A02-6316904A38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Tree>
    <p:extLst>
      <p:ext uri="{BB962C8B-B14F-4D97-AF65-F5344CB8AC3E}">
        <p14:creationId xmlns:p14="http://schemas.microsoft.com/office/powerpoint/2010/main" val="28077603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115B5B-C7A0-5541-AC1B-F0BB50B6EEBF}"/>
              </a:ext>
            </a:extLst>
          </p:cNvPr>
          <p:cNvSpPr>
            <a:spLocks noGrp="1"/>
          </p:cNvSpPr>
          <p:nvPr>
            <p:ph type="title"/>
          </p:nvPr>
        </p:nvSpPr>
        <p:spPr/>
        <p:txBody>
          <a:bodyPr/>
          <a:lstStyle/>
          <a:p>
            <a:r>
              <a:rPr lang="en-UA" dirty="0"/>
              <a:t>Polymorphism example</a:t>
            </a:r>
          </a:p>
        </p:txBody>
      </p:sp>
      <p:sp>
        <p:nvSpPr>
          <p:cNvPr id="5" name="Slide Number Placeholder 4">
            <a:extLst>
              <a:ext uri="{FF2B5EF4-FFF2-40B4-BE49-F238E27FC236}">
                <a16:creationId xmlns:a16="http://schemas.microsoft.com/office/drawing/2014/main" id="{EA8817E9-7E49-1B4E-9F53-3894A14DEC5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pic>
        <p:nvPicPr>
          <p:cNvPr id="2" name="Picture 1">
            <a:extLst>
              <a:ext uri="{FF2B5EF4-FFF2-40B4-BE49-F238E27FC236}">
                <a16:creationId xmlns:a16="http://schemas.microsoft.com/office/drawing/2014/main" id="{D50E25B5-5645-034F-A1FA-9C0A943D27C9}"/>
              </a:ext>
            </a:extLst>
          </p:cNvPr>
          <p:cNvPicPr>
            <a:picLocks noChangeAspect="1"/>
          </p:cNvPicPr>
          <p:nvPr/>
        </p:nvPicPr>
        <p:blipFill>
          <a:blip r:embed="rId2"/>
          <a:stretch>
            <a:fillRect/>
          </a:stretch>
        </p:blipFill>
        <p:spPr>
          <a:xfrm>
            <a:off x="2701563" y="1328021"/>
            <a:ext cx="3740874" cy="3368912"/>
          </a:xfrm>
          <a:prstGeom prst="rect">
            <a:avLst/>
          </a:prstGeom>
        </p:spPr>
      </p:pic>
    </p:spTree>
    <p:extLst>
      <p:ext uri="{BB962C8B-B14F-4D97-AF65-F5344CB8AC3E}">
        <p14:creationId xmlns:p14="http://schemas.microsoft.com/office/powerpoint/2010/main" val="11099439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115B5B-C7A0-5541-AC1B-F0BB50B6EEBF}"/>
              </a:ext>
            </a:extLst>
          </p:cNvPr>
          <p:cNvSpPr>
            <a:spLocks noGrp="1"/>
          </p:cNvSpPr>
          <p:nvPr>
            <p:ph type="title"/>
          </p:nvPr>
        </p:nvSpPr>
        <p:spPr/>
        <p:txBody>
          <a:bodyPr/>
          <a:lstStyle/>
          <a:p>
            <a:r>
              <a:rPr lang="en-UA" dirty="0"/>
              <a:t>Polymorphism example</a:t>
            </a:r>
          </a:p>
        </p:txBody>
      </p:sp>
      <p:sp>
        <p:nvSpPr>
          <p:cNvPr id="8" name="Text Placeholder 7">
            <a:extLst>
              <a:ext uri="{FF2B5EF4-FFF2-40B4-BE49-F238E27FC236}">
                <a16:creationId xmlns:a16="http://schemas.microsoft.com/office/drawing/2014/main" id="{1F10D4A4-12EB-9F4D-BA29-080FC229FF74}"/>
              </a:ext>
            </a:extLst>
          </p:cNvPr>
          <p:cNvSpPr>
            <a:spLocks noGrp="1"/>
          </p:cNvSpPr>
          <p:nvPr>
            <p:ph type="body" idx="1"/>
          </p:nvPr>
        </p:nvSpPr>
        <p:spPr>
          <a:xfrm>
            <a:off x="893700" y="1200150"/>
            <a:ext cx="2072413" cy="3725700"/>
          </a:xfrm>
        </p:spPr>
        <p:txBody>
          <a:bodyPr/>
          <a:lstStyle/>
          <a:p>
            <a:pPr marL="139700" indent="0">
              <a:buNone/>
            </a:pPr>
            <a:r>
              <a:rPr lang="en-GB" sz="1050" dirty="0">
                <a:solidFill>
                  <a:srgbClr val="0033B3"/>
                </a:solidFill>
              </a:rPr>
              <a:t>abstract class </a:t>
            </a:r>
            <a:r>
              <a:rPr lang="en-GB" sz="1050" dirty="0">
                <a:solidFill>
                  <a:srgbClr val="000000"/>
                </a:solidFill>
              </a:rPr>
              <a:t>Animal </a:t>
            </a:r>
            <a:r>
              <a:rPr lang="en-GB" sz="1050" dirty="0"/>
              <a:t>{</a:t>
            </a:r>
            <a:br>
              <a:rPr lang="en-GB" sz="1050" dirty="0"/>
            </a:br>
            <a:br>
              <a:rPr lang="en-GB" sz="1050" dirty="0"/>
            </a:br>
            <a:r>
              <a:rPr lang="en-GB" sz="1050" dirty="0"/>
              <a:t>    </a:t>
            </a:r>
            <a:r>
              <a:rPr lang="en-GB" sz="1050" dirty="0">
                <a:solidFill>
                  <a:srgbClr val="0033B3"/>
                </a:solidFill>
              </a:rPr>
              <a:t>abstract void </a:t>
            </a:r>
            <a:r>
              <a:rPr lang="en-GB" sz="1050" dirty="0" err="1">
                <a:solidFill>
                  <a:srgbClr val="00627A"/>
                </a:solidFill>
              </a:rPr>
              <a:t>makeSound</a:t>
            </a:r>
            <a:r>
              <a:rPr lang="en-GB" sz="1050" dirty="0"/>
              <a:t>();</a:t>
            </a:r>
            <a:br>
              <a:rPr lang="en-GB" sz="1050" dirty="0"/>
            </a:br>
            <a:br>
              <a:rPr lang="en-GB" sz="1050" dirty="0"/>
            </a:br>
            <a:r>
              <a:rPr lang="en-GB" sz="1050" dirty="0"/>
              <a:t>}</a:t>
            </a:r>
            <a:br>
              <a:rPr lang="en-GB" sz="1050" dirty="0"/>
            </a:br>
            <a:endParaRPr lang="en-UA" sz="1050" dirty="0"/>
          </a:p>
        </p:txBody>
      </p:sp>
      <p:sp>
        <p:nvSpPr>
          <p:cNvPr id="9" name="Text Placeholder 8">
            <a:extLst>
              <a:ext uri="{FF2B5EF4-FFF2-40B4-BE49-F238E27FC236}">
                <a16:creationId xmlns:a16="http://schemas.microsoft.com/office/drawing/2014/main" id="{7103FBAB-48E8-A245-83D0-0547480AE633}"/>
              </a:ext>
            </a:extLst>
          </p:cNvPr>
          <p:cNvSpPr>
            <a:spLocks noGrp="1"/>
          </p:cNvSpPr>
          <p:nvPr>
            <p:ph type="body" idx="2"/>
          </p:nvPr>
        </p:nvSpPr>
        <p:spPr>
          <a:xfrm>
            <a:off x="3361898" y="1200150"/>
            <a:ext cx="2356513" cy="3725700"/>
          </a:xfrm>
        </p:spPr>
        <p:txBody>
          <a:bodyPr/>
          <a:lstStyle/>
          <a:p>
            <a:pPr marL="139700" indent="0">
              <a:buNone/>
            </a:pPr>
            <a:r>
              <a:rPr lang="en-GB" sz="1000" dirty="0">
                <a:solidFill>
                  <a:srgbClr val="0033B3"/>
                </a:solidFill>
              </a:rPr>
              <a:t>class </a:t>
            </a:r>
            <a:r>
              <a:rPr lang="en-GB" sz="1000" dirty="0">
                <a:solidFill>
                  <a:srgbClr val="000000"/>
                </a:solidFill>
              </a:rPr>
              <a:t>Cat </a:t>
            </a:r>
            <a:r>
              <a:rPr lang="en-GB" sz="1000" dirty="0">
                <a:solidFill>
                  <a:srgbClr val="0033B3"/>
                </a:solidFill>
              </a:rPr>
              <a:t>extends </a:t>
            </a:r>
            <a:r>
              <a:rPr lang="en-GB" sz="1000" dirty="0">
                <a:solidFill>
                  <a:srgbClr val="000000"/>
                </a:solidFill>
              </a:rPr>
              <a:t>Animal </a:t>
            </a:r>
            <a:r>
              <a:rPr lang="en-GB" sz="1000" dirty="0"/>
              <a:t>{</a:t>
            </a:r>
            <a:br>
              <a:rPr lang="en-GB" sz="1000" dirty="0"/>
            </a:br>
            <a:br>
              <a:rPr lang="en-GB" sz="1000" dirty="0"/>
            </a:br>
            <a:r>
              <a:rPr lang="en-GB" sz="1000" dirty="0"/>
              <a:t>    </a:t>
            </a:r>
            <a:r>
              <a:rPr lang="en-GB" sz="1000" dirty="0">
                <a:solidFill>
                  <a:srgbClr val="9E880D"/>
                </a:solidFill>
              </a:rPr>
              <a:t>@Override</a:t>
            </a:r>
            <a:br>
              <a:rPr lang="en-GB" sz="1000" dirty="0">
                <a:solidFill>
                  <a:srgbClr val="9E880D"/>
                </a:solidFill>
              </a:rPr>
            </a:br>
            <a:r>
              <a:rPr lang="en-GB" sz="1000" dirty="0">
                <a:solidFill>
                  <a:srgbClr val="9E880D"/>
                </a:solidFill>
              </a:rPr>
              <a:t>    </a:t>
            </a:r>
            <a:r>
              <a:rPr lang="en-GB" sz="1000" dirty="0">
                <a:solidFill>
                  <a:srgbClr val="0033B3"/>
                </a:solidFill>
              </a:rPr>
              <a:t>void </a:t>
            </a:r>
            <a:r>
              <a:rPr lang="en-GB" sz="1000" dirty="0" err="1">
                <a:solidFill>
                  <a:srgbClr val="00627A"/>
                </a:solidFill>
              </a:rPr>
              <a:t>makeSound</a:t>
            </a:r>
            <a:r>
              <a:rPr lang="en-GB" sz="1000" dirty="0"/>
              <a:t>() {</a:t>
            </a:r>
            <a:br>
              <a:rPr lang="en-GB" sz="1000" dirty="0"/>
            </a:br>
            <a:r>
              <a:rPr lang="en-GB" sz="1000" dirty="0"/>
              <a:t>        </a:t>
            </a:r>
            <a:r>
              <a:rPr lang="en-GB" sz="1000" dirty="0" err="1"/>
              <a:t>println</a:t>
            </a:r>
            <a:r>
              <a:rPr lang="en-GB" sz="1000" dirty="0"/>
              <a:t>(</a:t>
            </a:r>
            <a:r>
              <a:rPr lang="en-GB" sz="1000" dirty="0">
                <a:solidFill>
                  <a:srgbClr val="067D17"/>
                </a:solidFill>
              </a:rPr>
              <a:t>"Meow!"</a:t>
            </a:r>
            <a:r>
              <a:rPr lang="en-GB" sz="1000" dirty="0"/>
              <a:t>);</a:t>
            </a:r>
            <a:br>
              <a:rPr lang="en-GB" sz="1000" dirty="0"/>
            </a:br>
            <a:r>
              <a:rPr lang="en-GB" sz="1000" dirty="0"/>
              <a:t>    }</a:t>
            </a:r>
            <a:br>
              <a:rPr lang="en-GB" sz="1000" dirty="0"/>
            </a:br>
            <a:br>
              <a:rPr lang="en-GB" sz="1000" dirty="0"/>
            </a:br>
            <a:r>
              <a:rPr lang="en-GB" sz="1000" dirty="0"/>
              <a:t>}</a:t>
            </a:r>
          </a:p>
          <a:p>
            <a:pPr marL="139700" indent="0">
              <a:buNone/>
            </a:pPr>
            <a:endParaRPr lang="en-GB" sz="1000" dirty="0"/>
          </a:p>
          <a:p>
            <a:pPr marL="139700" indent="0">
              <a:buNone/>
            </a:pPr>
            <a:r>
              <a:rPr lang="en-GB" sz="1000" dirty="0">
                <a:solidFill>
                  <a:srgbClr val="0033B3"/>
                </a:solidFill>
              </a:rPr>
              <a:t>public class </a:t>
            </a:r>
            <a:r>
              <a:rPr lang="en-GB" sz="1000" dirty="0">
                <a:solidFill>
                  <a:srgbClr val="000000"/>
                </a:solidFill>
              </a:rPr>
              <a:t>Dog </a:t>
            </a:r>
            <a:r>
              <a:rPr lang="en-GB" sz="1000" dirty="0">
                <a:solidFill>
                  <a:srgbClr val="0033B3"/>
                </a:solidFill>
              </a:rPr>
              <a:t>extends </a:t>
            </a:r>
            <a:r>
              <a:rPr lang="en-GB" sz="1000" dirty="0">
                <a:solidFill>
                  <a:srgbClr val="000000"/>
                </a:solidFill>
              </a:rPr>
              <a:t>Animal </a:t>
            </a:r>
            <a:r>
              <a:rPr lang="en-GB" sz="1000" dirty="0"/>
              <a:t>{</a:t>
            </a:r>
            <a:br>
              <a:rPr lang="en-GB" sz="1000" dirty="0"/>
            </a:br>
            <a:br>
              <a:rPr lang="en-GB" sz="1000" dirty="0"/>
            </a:br>
            <a:r>
              <a:rPr lang="en-GB" sz="1000" dirty="0"/>
              <a:t>    </a:t>
            </a:r>
            <a:r>
              <a:rPr lang="en-GB" sz="1000" dirty="0">
                <a:solidFill>
                  <a:srgbClr val="9E880D"/>
                </a:solidFill>
              </a:rPr>
              <a:t>@Override</a:t>
            </a:r>
            <a:br>
              <a:rPr lang="en-GB" sz="1000" dirty="0">
                <a:solidFill>
                  <a:srgbClr val="9E880D"/>
                </a:solidFill>
              </a:rPr>
            </a:br>
            <a:r>
              <a:rPr lang="en-GB" sz="1000" dirty="0">
                <a:solidFill>
                  <a:srgbClr val="9E880D"/>
                </a:solidFill>
              </a:rPr>
              <a:t>    </a:t>
            </a:r>
            <a:r>
              <a:rPr lang="en-GB" sz="1000" dirty="0">
                <a:solidFill>
                  <a:srgbClr val="0033B3"/>
                </a:solidFill>
              </a:rPr>
              <a:t>void </a:t>
            </a:r>
            <a:r>
              <a:rPr lang="en-GB" sz="1000" dirty="0" err="1">
                <a:solidFill>
                  <a:srgbClr val="00627A"/>
                </a:solidFill>
              </a:rPr>
              <a:t>makeSound</a:t>
            </a:r>
            <a:r>
              <a:rPr lang="en-GB" sz="1000" dirty="0"/>
              <a:t>() {</a:t>
            </a:r>
            <a:br>
              <a:rPr lang="en-GB" sz="1000" dirty="0"/>
            </a:br>
            <a:r>
              <a:rPr lang="en-GB" sz="1000" dirty="0"/>
              <a:t>        </a:t>
            </a:r>
            <a:r>
              <a:rPr lang="en-GB" sz="1000" dirty="0" err="1"/>
              <a:t>println</a:t>
            </a:r>
            <a:r>
              <a:rPr lang="en-GB" sz="1000" dirty="0"/>
              <a:t>(</a:t>
            </a:r>
            <a:r>
              <a:rPr lang="en-GB" sz="1000" dirty="0">
                <a:solidFill>
                  <a:srgbClr val="067D17"/>
                </a:solidFill>
              </a:rPr>
              <a:t>"Bark!"</a:t>
            </a:r>
            <a:r>
              <a:rPr lang="en-GB" sz="1000" dirty="0"/>
              <a:t>);</a:t>
            </a:r>
            <a:br>
              <a:rPr lang="en-GB" sz="1000" dirty="0"/>
            </a:br>
            <a:r>
              <a:rPr lang="en-GB" sz="1000" dirty="0"/>
              <a:t>    }</a:t>
            </a:r>
            <a:br>
              <a:rPr lang="en-GB" sz="1000" dirty="0"/>
            </a:br>
            <a:r>
              <a:rPr lang="en-GB" sz="1000" dirty="0"/>
              <a:t>}</a:t>
            </a:r>
            <a:endParaRPr lang="en-UA" sz="1000" dirty="0"/>
          </a:p>
        </p:txBody>
      </p:sp>
      <p:sp>
        <p:nvSpPr>
          <p:cNvPr id="10" name="Text Placeholder 9">
            <a:extLst>
              <a:ext uri="{FF2B5EF4-FFF2-40B4-BE49-F238E27FC236}">
                <a16:creationId xmlns:a16="http://schemas.microsoft.com/office/drawing/2014/main" id="{B819E0C8-65C2-6242-B030-DE32BFCB8BAD}"/>
              </a:ext>
            </a:extLst>
          </p:cNvPr>
          <p:cNvSpPr>
            <a:spLocks noGrp="1"/>
          </p:cNvSpPr>
          <p:nvPr>
            <p:ph type="body" idx="3"/>
          </p:nvPr>
        </p:nvSpPr>
        <p:spPr>
          <a:xfrm>
            <a:off x="5818496" y="1200150"/>
            <a:ext cx="2866029" cy="3725700"/>
          </a:xfrm>
        </p:spPr>
        <p:txBody>
          <a:bodyPr/>
          <a:lstStyle/>
          <a:p>
            <a:pPr marL="139700" indent="0">
              <a:buNone/>
            </a:pPr>
            <a:r>
              <a:rPr lang="en-GB" sz="1000" dirty="0">
                <a:solidFill>
                  <a:srgbClr val="0033B3"/>
                </a:solidFill>
              </a:rPr>
              <a:t>public static void </a:t>
            </a:r>
            <a:r>
              <a:rPr lang="en-GB" sz="1000" dirty="0">
                <a:solidFill>
                  <a:srgbClr val="00627A"/>
                </a:solidFill>
              </a:rPr>
              <a:t>main</a:t>
            </a:r>
            <a:r>
              <a:rPr lang="en-GB" sz="1000" dirty="0"/>
              <a:t>(</a:t>
            </a:r>
            <a:r>
              <a:rPr lang="en-GB" sz="1000" dirty="0">
                <a:solidFill>
                  <a:srgbClr val="000000"/>
                </a:solidFill>
              </a:rPr>
              <a:t>String</a:t>
            </a:r>
            <a:r>
              <a:rPr lang="en-GB" sz="1000" dirty="0"/>
              <a:t>[] </a:t>
            </a:r>
            <a:r>
              <a:rPr lang="en-GB" sz="1000" dirty="0" err="1"/>
              <a:t>args</a:t>
            </a:r>
            <a:r>
              <a:rPr lang="en-GB" sz="1000" dirty="0"/>
              <a:t>) {</a:t>
            </a:r>
            <a:br>
              <a:rPr lang="en-GB" sz="1000" dirty="0"/>
            </a:br>
            <a:r>
              <a:rPr lang="en-GB" sz="1000" dirty="0"/>
              <a:t>    </a:t>
            </a:r>
            <a:r>
              <a:rPr lang="en-GB" sz="1000" dirty="0">
                <a:solidFill>
                  <a:srgbClr val="000000"/>
                </a:solidFill>
              </a:rPr>
              <a:t>Animal cat </a:t>
            </a:r>
            <a:r>
              <a:rPr lang="en-GB" sz="1000" dirty="0"/>
              <a:t>= </a:t>
            </a:r>
            <a:r>
              <a:rPr lang="en-GB" sz="1000" dirty="0">
                <a:solidFill>
                  <a:srgbClr val="0033B3"/>
                </a:solidFill>
              </a:rPr>
              <a:t>new </a:t>
            </a:r>
            <a:r>
              <a:rPr lang="en-GB" sz="1000" dirty="0"/>
              <a:t>Cat();</a:t>
            </a:r>
            <a:br>
              <a:rPr lang="en-GB" sz="1000" dirty="0"/>
            </a:br>
            <a:r>
              <a:rPr lang="en-GB" sz="1000" dirty="0"/>
              <a:t>    </a:t>
            </a:r>
            <a:r>
              <a:rPr lang="en-GB" sz="1000" dirty="0">
                <a:solidFill>
                  <a:srgbClr val="000000"/>
                </a:solidFill>
              </a:rPr>
              <a:t>Animal dog </a:t>
            </a:r>
            <a:r>
              <a:rPr lang="en-GB" sz="1000" dirty="0"/>
              <a:t>= </a:t>
            </a:r>
            <a:r>
              <a:rPr lang="en-GB" sz="1000" dirty="0">
                <a:solidFill>
                  <a:srgbClr val="0033B3"/>
                </a:solidFill>
              </a:rPr>
              <a:t>new </a:t>
            </a:r>
            <a:r>
              <a:rPr lang="en-GB" sz="1000" dirty="0"/>
              <a:t>Dog();</a:t>
            </a:r>
            <a:br>
              <a:rPr lang="en-GB" sz="1000" dirty="0"/>
            </a:br>
            <a:r>
              <a:rPr lang="en-GB" sz="1000" dirty="0"/>
              <a:t>    </a:t>
            </a:r>
            <a:br>
              <a:rPr lang="en-GB" sz="1000" dirty="0"/>
            </a:br>
            <a:r>
              <a:rPr lang="en-GB" sz="1000" dirty="0"/>
              <a:t>    </a:t>
            </a:r>
            <a:r>
              <a:rPr lang="en-GB" sz="1000" dirty="0" err="1">
                <a:solidFill>
                  <a:srgbClr val="000000"/>
                </a:solidFill>
              </a:rPr>
              <a:t>cat</a:t>
            </a:r>
            <a:r>
              <a:rPr lang="en-GB" sz="1000" dirty="0" err="1"/>
              <a:t>.makeSound</a:t>
            </a:r>
            <a:r>
              <a:rPr lang="en-GB" sz="1000" dirty="0"/>
              <a:t>(); </a:t>
            </a:r>
            <a:r>
              <a:rPr lang="en-GB" sz="1000" i="1" dirty="0">
                <a:solidFill>
                  <a:srgbClr val="8C8C8C"/>
                </a:solidFill>
              </a:rPr>
              <a:t>// Meow!</a:t>
            </a:r>
            <a:br>
              <a:rPr lang="en-GB" sz="1000" i="1" dirty="0">
                <a:solidFill>
                  <a:srgbClr val="8C8C8C"/>
                </a:solidFill>
              </a:rPr>
            </a:br>
            <a:r>
              <a:rPr lang="en-GB" sz="1000" i="1" dirty="0">
                <a:solidFill>
                  <a:srgbClr val="8C8C8C"/>
                </a:solidFill>
              </a:rPr>
              <a:t>    </a:t>
            </a:r>
            <a:r>
              <a:rPr lang="en-GB" sz="1000" dirty="0" err="1">
                <a:solidFill>
                  <a:srgbClr val="000000"/>
                </a:solidFill>
              </a:rPr>
              <a:t>dog</a:t>
            </a:r>
            <a:r>
              <a:rPr lang="en-GB" sz="1000" dirty="0" err="1"/>
              <a:t>.makeSound</a:t>
            </a:r>
            <a:r>
              <a:rPr lang="en-GB" sz="1000" dirty="0"/>
              <a:t>(); </a:t>
            </a:r>
            <a:r>
              <a:rPr lang="en-GB" sz="1000" i="1" dirty="0">
                <a:solidFill>
                  <a:srgbClr val="8C8C8C"/>
                </a:solidFill>
              </a:rPr>
              <a:t>// Bark!</a:t>
            </a:r>
            <a:br>
              <a:rPr lang="en-GB" sz="1000" i="1" dirty="0">
                <a:solidFill>
                  <a:srgbClr val="8C8C8C"/>
                </a:solidFill>
              </a:rPr>
            </a:br>
            <a:r>
              <a:rPr lang="en-GB" sz="1000" dirty="0"/>
              <a:t>}</a:t>
            </a:r>
            <a:endParaRPr lang="en-UA" sz="1000" dirty="0"/>
          </a:p>
        </p:txBody>
      </p:sp>
      <p:sp>
        <p:nvSpPr>
          <p:cNvPr id="5" name="Slide Number Placeholder 4">
            <a:extLst>
              <a:ext uri="{FF2B5EF4-FFF2-40B4-BE49-F238E27FC236}">
                <a16:creationId xmlns:a16="http://schemas.microsoft.com/office/drawing/2014/main" id="{EA8817E9-7E49-1B4E-9F53-3894A14DEC5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Tree>
    <p:extLst>
      <p:ext uri="{BB962C8B-B14F-4D97-AF65-F5344CB8AC3E}">
        <p14:creationId xmlns:p14="http://schemas.microsoft.com/office/powerpoint/2010/main" val="34368382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115B5B-C7A0-5541-AC1B-F0BB50B6EEBF}"/>
              </a:ext>
            </a:extLst>
          </p:cNvPr>
          <p:cNvSpPr>
            <a:spLocks noGrp="1"/>
          </p:cNvSpPr>
          <p:nvPr>
            <p:ph type="title"/>
          </p:nvPr>
        </p:nvSpPr>
        <p:spPr/>
        <p:txBody>
          <a:bodyPr/>
          <a:lstStyle/>
          <a:p>
            <a:r>
              <a:rPr lang="en-UA" dirty="0"/>
              <a:t>Polymorphism features</a:t>
            </a:r>
          </a:p>
        </p:txBody>
      </p:sp>
      <p:sp>
        <p:nvSpPr>
          <p:cNvPr id="7" name="Text Placeholder 6">
            <a:extLst>
              <a:ext uri="{FF2B5EF4-FFF2-40B4-BE49-F238E27FC236}">
                <a16:creationId xmlns:a16="http://schemas.microsoft.com/office/drawing/2014/main" id="{9AC9A43E-20C6-0A4F-A031-87E99474B1B7}"/>
              </a:ext>
            </a:extLst>
          </p:cNvPr>
          <p:cNvSpPr>
            <a:spLocks noGrp="1"/>
          </p:cNvSpPr>
          <p:nvPr>
            <p:ph type="body" idx="1"/>
          </p:nvPr>
        </p:nvSpPr>
        <p:spPr>
          <a:xfrm>
            <a:off x="893699" y="1373588"/>
            <a:ext cx="7804473" cy="3552300"/>
          </a:xfrm>
        </p:spPr>
        <p:txBody>
          <a:bodyPr/>
          <a:lstStyle/>
          <a:p>
            <a:r>
              <a:rPr lang="en-US" sz="2000" dirty="0"/>
              <a:t>An object in Java may take on a variety of forms, in part depending on the reference used to access the object. </a:t>
            </a:r>
          </a:p>
          <a:p>
            <a:r>
              <a:rPr lang="en-US" sz="2000" dirty="0"/>
              <a:t>One name, many forms. Polymorphism manifests itself by having multiple methods all with the same name, but slightly different functionality.</a:t>
            </a:r>
          </a:p>
          <a:p>
            <a:r>
              <a:rPr lang="en-US" sz="2000" dirty="0"/>
              <a:t>There are 2 basic types of polymorphism. </a:t>
            </a:r>
          </a:p>
          <a:p>
            <a:pPr lvl="1"/>
            <a:r>
              <a:rPr lang="en-US" sz="2000" dirty="0"/>
              <a:t>Overriding, also called run-time (dynamic) polymorphism. </a:t>
            </a:r>
          </a:p>
          <a:p>
            <a:pPr lvl="1"/>
            <a:r>
              <a:rPr lang="en-US" sz="2000" dirty="0"/>
              <a:t>Overloading, which is referred to as compile-time (static) polymorphism. </a:t>
            </a:r>
          </a:p>
          <a:p>
            <a:endParaRPr lang="en-UA" dirty="0"/>
          </a:p>
        </p:txBody>
      </p:sp>
      <p:sp>
        <p:nvSpPr>
          <p:cNvPr id="5" name="Slide Number Placeholder 4">
            <a:extLst>
              <a:ext uri="{FF2B5EF4-FFF2-40B4-BE49-F238E27FC236}">
                <a16:creationId xmlns:a16="http://schemas.microsoft.com/office/drawing/2014/main" id="{EA8817E9-7E49-1B4E-9F53-3894A14DEC5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spTree>
    <p:extLst>
      <p:ext uri="{BB962C8B-B14F-4D97-AF65-F5344CB8AC3E}">
        <p14:creationId xmlns:p14="http://schemas.microsoft.com/office/powerpoint/2010/main" val="35735864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D70C1-289F-3A4A-A8B7-0CC07080604E}"/>
              </a:ext>
            </a:extLst>
          </p:cNvPr>
          <p:cNvSpPr>
            <a:spLocks noGrp="1"/>
          </p:cNvSpPr>
          <p:nvPr>
            <p:ph type="title"/>
          </p:nvPr>
        </p:nvSpPr>
        <p:spPr/>
        <p:txBody>
          <a:bodyPr/>
          <a:lstStyle/>
          <a:p>
            <a:r>
              <a:rPr lang="en-US" dirty="0"/>
              <a:t>OOP principles. Polymorphism</a:t>
            </a:r>
          </a:p>
        </p:txBody>
      </p:sp>
      <p:sp>
        <p:nvSpPr>
          <p:cNvPr id="3" name="Text Placeholder 2">
            <a:extLst>
              <a:ext uri="{FF2B5EF4-FFF2-40B4-BE49-F238E27FC236}">
                <a16:creationId xmlns:a16="http://schemas.microsoft.com/office/drawing/2014/main" id="{FE67BCFF-D5B1-524A-8DA7-C18C2AE8C56F}"/>
              </a:ext>
            </a:extLst>
          </p:cNvPr>
          <p:cNvSpPr>
            <a:spLocks noGrp="1"/>
          </p:cNvSpPr>
          <p:nvPr>
            <p:ph type="body" idx="1"/>
          </p:nvPr>
        </p:nvSpPr>
        <p:spPr>
          <a:xfrm>
            <a:off x="893699" y="1373588"/>
            <a:ext cx="7663447" cy="3552300"/>
          </a:xfrm>
        </p:spPr>
        <p:txBody>
          <a:bodyPr/>
          <a:lstStyle/>
          <a:p>
            <a:r>
              <a:rPr lang="en-US" sz="2000" dirty="0"/>
              <a:t>The type of the object determines which properties exist within the object in memory. </a:t>
            </a:r>
          </a:p>
          <a:p>
            <a:r>
              <a:rPr lang="en-US" sz="2000" dirty="0"/>
              <a:t>The type of the reference to the object determines which methods and variables are accessible to the Java program</a:t>
            </a:r>
          </a:p>
          <a:p>
            <a:r>
              <a:rPr lang="en-US" sz="2000" dirty="0"/>
              <a:t>Polymorphism is the ability of a single interface to support multiple underlying forms.</a:t>
            </a:r>
          </a:p>
        </p:txBody>
      </p:sp>
      <p:sp>
        <p:nvSpPr>
          <p:cNvPr id="4" name="Slide Number Placeholder 3">
            <a:extLst>
              <a:ext uri="{FF2B5EF4-FFF2-40B4-BE49-F238E27FC236}">
                <a16:creationId xmlns:a16="http://schemas.microsoft.com/office/drawing/2014/main" id="{C4D9D2A4-4DC0-F947-B7B4-DBB6249EC8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Tree>
    <p:extLst>
      <p:ext uri="{BB962C8B-B14F-4D97-AF65-F5344CB8AC3E}">
        <p14:creationId xmlns:p14="http://schemas.microsoft.com/office/powerpoint/2010/main" val="13530282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4A57955-DB79-4C41-A7E1-C9DF8F1E36EC}"/>
              </a:ext>
            </a:extLst>
          </p:cNvPr>
          <p:cNvSpPr>
            <a:spLocks noGrp="1"/>
          </p:cNvSpPr>
          <p:nvPr>
            <p:ph type="body" idx="1"/>
          </p:nvPr>
        </p:nvSpPr>
        <p:spPr>
          <a:xfrm>
            <a:off x="1710424" y="2161800"/>
            <a:ext cx="6287163" cy="819900"/>
          </a:xfrm>
        </p:spPr>
        <p:txBody>
          <a:bodyPr/>
          <a:lstStyle/>
          <a:p>
            <a:pPr marL="76200" indent="0">
              <a:buNone/>
            </a:pPr>
            <a:r>
              <a:rPr lang="en-GB" dirty="0"/>
              <a:t>Huh, that’s all about some concepts of OOP </a:t>
            </a:r>
            <a:r>
              <a:rPr lang="en-GB" i="0" dirty="0"/>
              <a:t>😅</a:t>
            </a:r>
          </a:p>
          <a:p>
            <a:pPr marL="76200" indent="0">
              <a:buNone/>
            </a:pPr>
            <a:r>
              <a:rPr lang="en-GB" dirty="0"/>
              <a:t>But we have to learn more in the future:</a:t>
            </a:r>
          </a:p>
          <a:p>
            <a:pPr marL="76200" indent="0">
              <a:buNone/>
            </a:pPr>
            <a:r>
              <a:rPr lang="en-GB" dirty="0"/>
              <a:t>- Relations Between Objects</a:t>
            </a:r>
          </a:p>
          <a:p>
            <a:pPr marL="76200" indent="0">
              <a:buNone/>
            </a:pPr>
            <a:r>
              <a:rPr lang="en-GB" dirty="0"/>
              <a:t>- SOLID Principles</a:t>
            </a:r>
          </a:p>
          <a:p>
            <a:pPr marL="76200" indent="0">
              <a:buNone/>
            </a:pPr>
            <a:r>
              <a:rPr lang="en-GB" dirty="0"/>
              <a:t>- Design Patterns</a:t>
            </a:r>
          </a:p>
          <a:p>
            <a:pPr marL="76200" indent="0">
              <a:buNone/>
            </a:pPr>
            <a:r>
              <a:rPr lang="en-GB" dirty="0"/>
              <a:t>And more …</a:t>
            </a:r>
            <a:endParaRPr lang="en-UA" dirty="0"/>
          </a:p>
        </p:txBody>
      </p:sp>
      <p:sp>
        <p:nvSpPr>
          <p:cNvPr id="4" name="Slide Number Placeholder 3">
            <a:extLst>
              <a:ext uri="{FF2B5EF4-FFF2-40B4-BE49-F238E27FC236}">
                <a16:creationId xmlns:a16="http://schemas.microsoft.com/office/drawing/2014/main" id="{EE0C2B4B-1927-D841-ACDE-53C9512050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Tree>
    <p:extLst>
      <p:ext uri="{BB962C8B-B14F-4D97-AF65-F5344CB8AC3E}">
        <p14:creationId xmlns:p14="http://schemas.microsoft.com/office/powerpoint/2010/main" val="36694318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D70C1-289F-3A4A-A8B7-0CC07080604E}"/>
              </a:ext>
            </a:extLst>
          </p:cNvPr>
          <p:cNvSpPr>
            <a:spLocks noGrp="1"/>
          </p:cNvSpPr>
          <p:nvPr>
            <p:ph type="title"/>
          </p:nvPr>
        </p:nvSpPr>
        <p:spPr/>
        <p:txBody>
          <a:bodyPr/>
          <a:lstStyle/>
          <a:p>
            <a:r>
              <a:rPr lang="en-US" dirty="0"/>
              <a:t>Enumeration</a:t>
            </a:r>
          </a:p>
        </p:txBody>
      </p:sp>
      <p:sp>
        <p:nvSpPr>
          <p:cNvPr id="3" name="Text Placeholder 2">
            <a:extLst>
              <a:ext uri="{FF2B5EF4-FFF2-40B4-BE49-F238E27FC236}">
                <a16:creationId xmlns:a16="http://schemas.microsoft.com/office/drawing/2014/main" id="{FE67BCFF-D5B1-524A-8DA7-C18C2AE8C56F}"/>
              </a:ext>
            </a:extLst>
          </p:cNvPr>
          <p:cNvSpPr>
            <a:spLocks noGrp="1"/>
          </p:cNvSpPr>
          <p:nvPr>
            <p:ph type="body" idx="1"/>
          </p:nvPr>
        </p:nvSpPr>
        <p:spPr>
          <a:xfrm>
            <a:off x="893699" y="1373588"/>
            <a:ext cx="7709711" cy="3552300"/>
          </a:xfrm>
        </p:spPr>
        <p:txBody>
          <a:bodyPr/>
          <a:lstStyle/>
          <a:p>
            <a:r>
              <a:rPr lang="en-US" sz="2000" dirty="0"/>
              <a:t>A special data type that enables for a variable to be a set of predefined constants</a:t>
            </a:r>
          </a:p>
          <a:p>
            <a:r>
              <a:rPr lang="en-US" sz="2000" dirty="0"/>
              <a:t>Has unique set of values</a:t>
            </a:r>
          </a:p>
          <a:p>
            <a:r>
              <a:rPr lang="en-US" sz="2000" dirty="0"/>
              <a:t>Can implement interface</a:t>
            </a:r>
          </a:p>
          <a:p>
            <a:r>
              <a:rPr lang="en-US" sz="2000" dirty="0"/>
              <a:t>Can NOT extend class</a:t>
            </a:r>
          </a:p>
          <a:p>
            <a:r>
              <a:rPr lang="en-US" sz="2000" dirty="0"/>
              <a:t>Can contain fields and methods</a:t>
            </a:r>
          </a:p>
          <a:p>
            <a:r>
              <a:rPr lang="en-US" sz="2000" dirty="0"/>
              <a:t>Singleton (🧐 *design pattern)</a:t>
            </a:r>
          </a:p>
        </p:txBody>
      </p:sp>
      <p:sp>
        <p:nvSpPr>
          <p:cNvPr id="4" name="Slide Number Placeholder 3">
            <a:extLst>
              <a:ext uri="{FF2B5EF4-FFF2-40B4-BE49-F238E27FC236}">
                <a16:creationId xmlns:a16="http://schemas.microsoft.com/office/drawing/2014/main" id="{C4D9D2A4-4DC0-F947-B7B4-DBB6249EC8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Tree>
    <p:extLst>
      <p:ext uri="{BB962C8B-B14F-4D97-AF65-F5344CB8AC3E}">
        <p14:creationId xmlns:p14="http://schemas.microsoft.com/office/powerpoint/2010/main" val="388920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4E33E46-DFF0-534B-9783-1F8BB653BCC3}"/>
              </a:ext>
            </a:extLst>
          </p:cNvPr>
          <p:cNvSpPr>
            <a:spLocks noGrp="1"/>
          </p:cNvSpPr>
          <p:nvPr>
            <p:ph type="title"/>
          </p:nvPr>
        </p:nvSpPr>
        <p:spPr/>
        <p:txBody>
          <a:bodyPr/>
          <a:lstStyle/>
          <a:p>
            <a:r>
              <a:rPr lang="en-UA" dirty="0"/>
              <a:t>Class structure</a:t>
            </a:r>
          </a:p>
        </p:txBody>
      </p:sp>
      <p:pic>
        <p:nvPicPr>
          <p:cNvPr id="9" name="Picture 8">
            <a:extLst>
              <a:ext uri="{FF2B5EF4-FFF2-40B4-BE49-F238E27FC236}">
                <a16:creationId xmlns:a16="http://schemas.microsoft.com/office/drawing/2014/main" id="{E9520814-5485-8E4F-8E15-B159C1C58966}"/>
              </a:ext>
            </a:extLst>
          </p:cNvPr>
          <p:cNvPicPr>
            <a:picLocks noChangeAspect="1"/>
          </p:cNvPicPr>
          <p:nvPr/>
        </p:nvPicPr>
        <p:blipFill>
          <a:blip r:embed="rId2"/>
          <a:stretch>
            <a:fillRect/>
          </a:stretch>
        </p:blipFill>
        <p:spPr>
          <a:xfrm>
            <a:off x="2590800" y="1149350"/>
            <a:ext cx="3962400" cy="2844800"/>
          </a:xfrm>
          <a:prstGeom prst="rect">
            <a:avLst/>
          </a:prstGeom>
        </p:spPr>
      </p:pic>
      <p:sp>
        <p:nvSpPr>
          <p:cNvPr id="4" name="Slide Number Placeholder 3">
            <a:extLst>
              <a:ext uri="{FF2B5EF4-FFF2-40B4-BE49-F238E27FC236}">
                <a16:creationId xmlns:a16="http://schemas.microsoft.com/office/drawing/2014/main" id="{FF9F1656-80E1-A542-9814-55E1193C41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7448143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3765C-95A2-E646-BA9E-A48F692347E2}"/>
              </a:ext>
            </a:extLst>
          </p:cNvPr>
          <p:cNvSpPr>
            <a:spLocks noGrp="1"/>
          </p:cNvSpPr>
          <p:nvPr>
            <p:ph type="title"/>
          </p:nvPr>
        </p:nvSpPr>
        <p:spPr/>
        <p:txBody>
          <a:bodyPr/>
          <a:lstStyle/>
          <a:p>
            <a:r>
              <a:rPr lang="en-UA" dirty="0"/>
              <a:t>Enumeration example</a:t>
            </a:r>
          </a:p>
        </p:txBody>
      </p:sp>
      <p:sp>
        <p:nvSpPr>
          <p:cNvPr id="3" name="Text Placeholder 2">
            <a:extLst>
              <a:ext uri="{FF2B5EF4-FFF2-40B4-BE49-F238E27FC236}">
                <a16:creationId xmlns:a16="http://schemas.microsoft.com/office/drawing/2014/main" id="{1AC98B5A-739C-214D-A68B-818C86091DC3}"/>
              </a:ext>
            </a:extLst>
          </p:cNvPr>
          <p:cNvSpPr>
            <a:spLocks noGrp="1"/>
          </p:cNvSpPr>
          <p:nvPr>
            <p:ph type="body" idx="1"/>
          </p:nvPr>
        </p:nvSpPr>
        <p:spPr/>
        <p:txBody>
          <a:bodyPr/>
          <a:lstStyle/>
          <a:p>
            <a:r>
              <a:rPr lang="en-GB" dirty="0" err="1"/>
              <a:t>java.time.Month</a:t>
            </a:r>
            <a:r>
              <a:rPr lang="en-GB" dirty="0"/>
              <a:t> -&gt;</a:t>
            </a:r>
          </a:p>
          <a:p>
            <a:endParaRPr lang="en-GB" sz="1200" dirty="0">
              <a:solidFill>
                <a:srgbClr val="0033B3"/>
              </a:solidFill>
            </a:endParaRPr>
          </a:p>
          <a:p>
            <a:pPr marL="114300" indent="0">
              <a:buNone/>
            </a:pPr>
            <a:r>
              <a:rPr lang="en-GB" sz="1050" dirty="0">
                <a:solidFill>
                  <a:srgbClr val="0033B3"/>
                </a:solidFill>
              </a:rPr>
              <a:t>public </a:t>
            </a:r>
            <a:r>
              <a:rPr lang="en-GB" sz="1050" dirty="0" err="1">
                <a:solidFill>
                  <a:srgbClr val="0033B3"/>
                </a:solidFill>
              </a:rPr>
              <a:t>enum</a:t>
            </a:r>
            <a:r>
              <a:rPr lang="en-GB" sz="1050" dirty="0">
                <a:solidFill>
                  <a:srgbClr val="0033B3"/>
                </a:solidFill>
              </a:rPr>
              <a:t> </a:t>
            </a:r>
            <a:r>
              <a:rPr lang="en-GB" sz="1050" dirty="0">
                <a:solidFill>
                  <a:srgbClr val="000000"/>
                </a:solidFill>
              </a:rPr>
              <a:t>Month </a:t>
            </a:r>
            <a:r>
              <a:rPr lang="en-GB" sz="1050" dirty="0">
                <a:solidFill>
                  <a:srgbClr val="0033B3"/>
                </a:solidFill>
              </a:rPr>
              <a:t>implements </a:t>
            </a:r>
            <a:r>
              <a:rPr lang="en-GB" sz="1050" dirty="0" err="1">
                <a:solidFill>
                  <a:srgbClr val="000000"/>
                </a:solidFill>
              </a:rPr>
              <a:t>TemporalAccessor</a:t>
            </a:r>
            <a:r>
              <a:rPr lang="en-GB" sz="1050" dirty="0"/>
              <a:t>, </a:t>
            </a:r>
            <a:r>
              <a:rPr lang="en-GB" sz="1050" dirty="0" err="1">
                <a:solidFill>
                  <a:srgbClr val="000000"/>
                </a:solidFill>
              </a:rPr>
              <a:t>TemporalAdjuster</a:t>
            </a:r>
            <a:r>
              <a:rPr lang="en-GB" sz="1050" dirty="0">
                <a:solidFill>
                  <a:srgbClr val="000000"/>
                </a:solidFill>
              </a:rPr>
              <a:t> </a:t>
            </a:r>
            <a:r>
              <a:rPr lang="en-GB" sz="1050" dirty="0"/>
              <a:t>{</a:t>
            </a:r>
            <a:br>
              <a:rPr lang="en-GB" sz="1050" dirty="0"/>
            </a:br>
            <a:r>
              <a:rPr lang="en-GB" sz="1050" dirty="0"/>
              <a:t>    </a:t>
            </a:r>
            <a:r>
              <a:rPr lang="en-GB" sz="1050" i="1" dirty="0">
                <a:solidFill>
                  <a:srgbClr val="871094"/>
                </a:solidFill>
              </a:rPr>
              <a:t>JANUARY</a:t>
            </a:r>
            <a:r>
              <a:rPr lang="en-GB" sz="1050" dirty="0"/>
              <a:t>,</a:t>
            </a:r>
            <a:br>
              <a:rPr lang="en-GB" sz="1050" dirty="0"/>
            </a:br>
            <a:r>
              <a:rPr lang="en-GB" sz="1050" dirty="0"/>
              <a:t>    </a:t>
            </a:r>
            <a:r>
              <a:rPr lang="en-GB" sz="1050" i="1" dirty="0">
                <a:solidFill>
                  <a:srgbClr val="871094"/>
                </a:solidFill>
              </a:rPr>
              <a:t>FEBRUARY</a:t>
            </a:r>
            <a:r>
              <a:rPr lang="en-GB" sz="1050" dirty="0"/>
              <a:t>,</a:t>
            </a:r>
            <a:br>
              <a:rPr lang="en-GB" sz="1050" dirty="0"/>
            </a:br>
            <a:r>
              <a:rPr lang="en-GB" sz="1050" dirty="0"/>
              <a:t>    </a:t>
            </a:r>
            <a:r>
              <a:rPr lang="en-GB" sz="1050" i="1" dirty="0">
                <a:solidFill>
                  <a:srgbClr val="871094"/>
                </a:solidFill>
              </a:rPr>
              <a:t>MARCH</a:t>
            </a:r>
            <a:r>
              <a:rPr lang="en-GB" sz="1050" dirty="0"/>
              <a:t>,</a:t>
            </a:r>
            <a:br>
              <a:rPr lang="en-GB" sz="1050" dirty="0"/>
            </a:br>
            <a:r>
              <a:rPr lang="en-GB" sz="1050" dirty="0"/>
              <a:t>    </a:t>
            </a:r>
            <a:r>
              <a:rPr lang="en-GB" sz="1050" i="1" dirty="0">
                <a:solidFill>
                  <a:srgbClr val="871094"/>
                </a:solidFill>
              </a:rPr>
              <a:t>APRIL</a:t>
            </a:r>
            <a:r>
              <a:rPr lang="en-GB" sz="1050" dirty="0"/>
              <a:t>,</a:t>
            </a:r>
            <a:br>
              <a:rPr lang="en-GB" sz="1050" dirty="0"/>
            </a:br>
            <a:r>
              <a:rPr lang="en-GB" sz="1050" dirty="0"/>
              <a:t>    </a:t>
            </a:r>
            <a:r>
              <a:rPr lang="en-GB" sz="1050" i="1" dirty="0">
                <a:solidFill>
                  <a:srgbClr val="871094"/>
                </a:solidFill>
              </a:rPr>
              <a:t>MAY</a:t>
            </a:r>
            <a:r>
              <a:rPr lang="en-GB" sz="1050" dirty="0"/>
              <a:t>,</a:t>
            </a:r>
            <a:br>
              <a:rPr lang="en-GB" sz="1050" dirty="0"/>
            </a:br>
            <a:r>
              <a:rPr lang="en-GB" sz="1050" dirty="0"/>
              <a:t>    </a:t>
            </a:r>
            <a:r>
              <a:rPr lang="en-GB" sz="1050" i="1" dirty="0">
                <a:solidFill>
                  <a:srgbClr val="871094"/>
                </a:solidFill>
              </a:rPr>
              <a:t>JUNE</a:t>
            </a:r>
            <a:r>
              <a:rPr lang="en-GB" sz="1050" dirty="0"/>
              <a:t>,</a:t>
            </a:r>
            <a:br>
              <a:rPr lang="en-GB" sz="1050" dirty="0"/>
            </a:br>
            <a:r>
              <a:rPr lang="en-GB" sz="1050" dirty="0"/>
              <a:t>    </a:t>
            </a:r>
            <a:r>
              <a:rPr lang="en-GB" sz="1050" i="1" dirty="0">
                <a:solidFill>
                  <a:srgbClr val="871094"/>
                </a:solidFill>
              </a:rPr>
              <a:t>JULY</a:t>
            </a:r>
            <a:r>
              <a:rPr lang="en-GB" sz="1050" dirty="0"/>
              <a:t>,</a:t>
            </a:r>
            <a:br>
              <a:rPr lang="en-GB" sz="1050" dirty="0"/>
            </a:br>
            <a:r>
              <a:rPr lang="en-GB" sz="1050" dirty="0"/>
              <a:t>    </a:t>
            </a:r>
            <a:r>
              <a:rPr lang="en-GB" sz="1050" i="1" dirty="0">
                <a:solidFill>
                  <a:srgbClr val="871094"/>
                </a:solidFill>
              </a:rPr>
              <a:t>AUGUST</a:t>
            </a:r>
            <a:r>
              <a:rPr lang="en-GB" sz="1050" dirty="0"/>
              <a:t>,</a:t>
            </a:r>
            <a:br>
              <a:rPr lang="en-GB" sz="1050" dirty="0"/>
            </a:br>
            <a:r>
              <a:rPr lang="en-GB" sz="1050" dirty="0"/>
              <a:t>    </a:t>
            </a:r>
            <a:r>
              <a:rPr lang="en-GB" sz="1050" i="1" dirty="0">
                <a:solidFill>
                  <a:srgbClr val="871094"/>
                </a:solidFill>
              </a:rPr>
              <a:t>SEPTEMBER</a:t>
            </a:r>
            <a:r>
              <a:rPr lang="en-GB" sz="1050" dirty="0"/>
              <a:t>,</a:t>
            </a:r>
            <a:br>
              <a:rPr lang="en-GB" sz="1050" dirty="0"/>
            </a:br>
            <a:r>
              <a:rPr lang="en-GB" sz="1050" dirty="0"/>
              <a:t>    </a:t>
            </a:r>
            <a:r>
              <a:rPr lang="en-GB" sz="1050" i="1" dirty="0">
                <a:solidFill>
                  <a:srgbClr val="871094"/>
                </a:solidFill>
              </a:rPr>
              <a:t>OCTOBER</a:t>
            </a:r>
            <a:r>
              <a:rPr lang="en-GB" sz="1050" dirty="0"/>
              <a:t>,</a:t>
            </a:r>
            <a:br>
              <a:rPr lang="en-GB" sz="1050" dirty="0"/>
            </a:br>
            <a:r>
              <a:rPr lang="en-GB" sz="1050" dirty="0"/>
              <a:t>    </a:t>
            </a:r>
            <a:r>
              <a:rPr lang="en-GB" sz="1050" i="1" dirty="0">
                <a:solidFill>
                  <a:srgbClr val="871094"/>
                </a:solidFill>
              </a:rPr>
              <a:t>NOVEMBER</a:t>
            </a:r>
            <a:r>
              <a:rPr lang="en-GB" sz="1050" dirty="0"/>
              <a:t>,</a:t>
            </a:r>
            <a:br>
              <a:rPr lang="en-GB" sz="1050" dirty="0"/>
            </a:br>
            <a:r>
              <a:rPr lang="en-GB" sz="1050" dirty="0"/>
              <a:t>    </a:t>
            </a:r>
            <a:r>
              <a:rPr lang="en-GB" sz="1050" i="1" dirty="0">
                <a:solidFill>
                  <a:srgbClr val="871094"/>
                </a:solidFill>
              </a:rPr>
              <a:t>DECEMBER</a:t>
            </a:r>
            <a:r>
              <a:rPr lang="en-GB" sz="1050" dirty="0"/>
              <a:t>;</a:t>
            </a:r>
            <a:br>
              <a:rPr lang="en-GB" sz="1050" dirty="0"/>
            </a:br>
            <a:br>
              <a:rPr lang="en-GB" sz="1050" dirty="0"/>
            </a:br>
            <a:r>
              <a:rPr lang="en-GB" sz="1050" dirty="0"/>
              <a:t>    </a:t>
            </a:r>
            <a:r>
              <a:rPr lang="en-GB" sz="1050" i="1" dirty="0">
                <a:solidFill>
                  <a:srgbClr val="8C8C8C"/>
                </a:solidFill>
              </a:rPr>
              <a:t>// ... custom methods, or implementations </a:t>
            </a:r>
            <a:br>
              <a:rPr lang="en-GB" sz="1050" i="1" dirty="0">
                <a:solidFill>
                  <a:srgbClr val="8C8C8C"/>
                </a:solidFill>
              </a:rPr>
            </a:br>
            <a:r>
              <a:rPr lang="en-GB" sz="1050" dirty="0"/>
              <a:t>}</a:t>
            </a:r>
            <a:endParaRPr lang="en-UA" sz="1050" dirty="0"/>
          </a:p>
        </p:txBody>
      </p:sp>
      <p:sp>
        <p:nvSpPr>
          <p:cNvPr id="4" name="Slide Number Placeholder 3">
            <a:extLst>
              <a:ext uri="{FF2B5EF4-FFF2-40B4-BE49-F238E27FC236}">
                <a16:creationId xmlns:a16="http://schemas.microsoft.com/office/drawing/2014/main" id="{12112E0E-9DC5-E048-9C17-E56C4AA064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Tree>
    <p:extLst>
      <p:ext uri="{BB962C8B-B14F-4D97-AF65-F5344CB8AC3E}">
        <p14:creationId xmlns:p14="http://schemas.microsoft.com/office/powerpoint/2010/main" val="11347170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E0F9D-2B2B-6C48-8C02-FF0EEC145197}"/>
              </a:ext>
            </a:extLst>
          </p:cNvPr>
          <p:cNvSpPr>
            <a:spLocks noGrp="1"/>
          </p:cNvSpPr>
          <p:nvPr>
            <p:ph type="title"/>
          </p:nvPr>
        </p:nvSpPr>
        <p:spPr/>
        <p:txBody>
          <a:bodyPr/>
          <a:lstStyle/>
          <a:p>
            <a:r>
              <a:rPr lang="en-UA" dirty="0"/>
              <a:t>Homework</a:t>
            </a:r>
          </a:p>
        </p:txBody>
      </p:sp>
      <p:sp>
        <p:nvSpPr>
          <p:cNvPr id="3" name="Text Placeholder 2">
            <a:extLst>
              <a:ext uri="{FF2B5EF4-FFF2-40B4-BE49-F238E27FC236}">
                <a16:creationId xmlns:a16="http://schemas.microsoft.com/office/drawing/2014/main" id="{A11489CC-626B-7045-AE4D-89239D19C5B4}"/>
              </a:ext>
            </a:extLst>
          </p:cNvPr>
          <p:cNvSpPr>
            <a:spLocks noGrp="1"/>
          </p:cNvSpPr>
          <p:nvPr>
            <p:ph type="body" idx="1"/>
          </p:nvPr>
        </p:nvSpPr>
        <p:spPr>
          <a:xfrm>
            <a:off x="893699" y="1373588"/>
            <a:ext cx="7863613" cy="3552300"/>
          </a:xfrm>
        </p:spPr>
        <p:txBody>
          <a:bodyPr/>
          <a:lstStyle/>
          <a:p>
            <a:pPr marL="571500" indent="-457200">
              <a:buFont typeface="+mj-lt"/>
              <a:buAutoNum type="arabicPeriod"/>
            </a:pPr>
            <a:r>
              <a:rPr lang="en-UA" sz="1800" dirty="0"/>
              <a:t>Read about </a:t>
            </a:r>
            <a:r>
              <a:rPr lang="en-UA" sz="1800" dirty="0">
                <a:hlinkClick r:id="rId2"/>
              </a:rPr>
              <a:t>Academic Grading system</a:t>
            </a:r>
            <a:r>
              <a:rPr lang="en-UA" sz="1800" dirty="0"/>
              <a:t> on Wikipedia</a:t>
            </a:r>
          </a:p>
          <a:p>
            <a:pPr marL="571500" indent="-457200">
              <a:buFont typeface="+mj-lt"/>
              <a:buAutoNum type="arabicPeriod"/>
            </a:pPr>
            <a:r>
              <a:rPr lang="en-UA" sz="1800" dirty="0"/>
              <a:t>Lets add objects to our Students Registry console application. User should input 3 values:</a:t>
            </a:r>
          </a:p>
          <a:p>
            <a:pPr marL="857250" lvl="1" indent="-285750">
              <a:buFont typeface="Arial" panose="020B0604020202020204" pitchFamily="34" charset="0"/>
              <a:buChar char="•"/>
            </a:pPr>
            <a:r>
              <a:rPr lang="en-UA" sz="1800" dirty="0"/>
              <a:t>Name</a:t>
            </a:r>
          </a:p>
          <a:p>
            <a:pPr marL="857250" lvl="1" indent="-285750">
              <a:buFont typeface="Arial" panose="020B0604020202020204" pitchFamily="34" charset="0"/>
              <a:buChar char="•"/>
            </a:pPr>
            <a:r>
              <a:rPr lang="en-UA" sz="1800" dirty="0"/>
              <a:t>Number of grade [0 .. 100]</a:t>
            </a:r>
          </a:p>
          <a:p>
            <a:pPr marL="857250" lvl="1" indent="-285750">
              <a:buFont typeface="Arial" panose="020B0604020202020204" pitchFamily="34" charset="0"/>
              <a:buChar char="•"/>
            </a:pPr>
            <a:r>
              <a:rPr lang="en-UA" sz="1800" dirty="0"/>
              <a:t>Grade type</a:t>
            </a:r>
          </a:p>
          <a:p>
            <a:pPr marL="571500" indent="-457200">
              <a:buFont typeface="+mj-lt"/>
              <a:buAutoNum type="arabicPeriod"/>
            </a:pPr>
            <a:r>
              <a:rPr lang="en-UA" sz="1800" dirty="0"/>
              <a:t>Store this data into a </a:t>
            </a:r>
            <a:r>
              <a:rPr lang="en-UA" sz="1800" b="1" dirty="0"/>
              <a:t>Student</a:t>
            </a:r>
            <a:r>
              <a:rPr lang="en-UA" sz="1800" dirty="0"/>
              <a:t> object</a:t>
            </a:r>
          </a:p>
          <a:p>
            <a:pPr marL="114300" indent="0">
              <a:buNone/>
            </a:pPr>
            <a:endParaRPr lang="en-UA" dirty="0"/>
          </a:p>
        </p:txBody>
      </p:sp>
      <p:sp>
        <p:nvSpPr>
          <p:cNvPr id="4" name="Slide Number Placeholder 3">
            <a:extLst>
              <a:ext uri="{FF2B5EF4-FFF2-40B4-BE49-F238E27FC236}">
                <a16:creationId xmlns:a16="http://schemas.microsoft.com/office/drawing/2014/main" id="{423222B7-3149-8C4B-95E1-3BF075FE32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spTree>
    <p:extLst>
      <p:ext uri="{BB962C8B-B14F-4D97-AF65-F5344CB8AC3E}">
        <p14:creationId xmlns:p14="http://schemas.microsoft.com/office/powerpoint/2010/main" val="42344425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E0F9D-2B2B-6C48-8C02-FF0EEC145197}"/>
              </a:ext>
            </a:extLst>
          </p:cNvPr>
          <p:cNvSpPr>
            <a:spLocks noGrp="1"/>
          </p:cNvSpPr>
          <p:nvPr>
            <p:ph type="title"/>
          </p:nvPr>
        </p:nvSpPr>
        <p:spPr/>
        <p:txBody>
          <a:bodyPr/>
          <a:lstStyle/>
          <a:p>
            <a:r>
              <a:rPr lang="en-UA" dirty="0"/>
              <a:t>Homework</a:t>
            </a:r>
          </a:p>
        </p:txBody>
      </p:sp>
      <p:sp>
        <p:nvSpPr>
          <p:cNvPr id="3" name="Text Placeholder 2">
            <a:extLst>
              <a:ext uri="{FF2B5EF4-FFF2-40B4-BE49-F238E27FC236}">
                <a16:creationId xmlns:a16="http://schemas.microsoft.com/office/drawing/2014/main" id="{A11489CC-626B-7045-AE4D-89239D19C5B4}"/>
              </a:ext>
            </a:extLst>
          </p:cNvPr>
          <p:cNvSpPr>
            <a:spLocks noGrp="1"/>
          </p:cNvSpPr>
          <p:nvPr>
            <p:ph type="body" idx="1"/>
          </p:nvPr>
        </p:nvSpPr>
        <p:spPr>
          <a:xfrm>
            <a:off x="893699" y="1373588"/>
            <a:ext cx="7863613" cy="3552300"/>
          </a:xfrm>
        </p:spPr>
        <p:txBody>
          <a:bodyPr/>
          <a:lstStyle/>
          <a:p>
            <a:pPr marL="571500" indent="-457200">
              <a:buFont typeface="+mj-lt"/>
              <a:buAutoNum type="arabicPeriod"/>
            </a:pPr>
            <a:r>
              <a:rPr lang="en-UA" sz="1800" dirty="0"/>
              <a:t>Read about </a:t>
            </a:r>
            <a:r>
              <a:rPr lang="en-UA" sz="1800" dirty="0">
                <a:hlinkClick r:id="rId3"/>
              </a:rPr>
              <a:t>Academic Grading system</a:t>
            </a:r>
            <a:r>
              <a:rPr lang="en-UA" sz="1800" dirty="0"/>
              <a:t> on Wikipedia</a:t>
            </a:r>
          </a:p>
          <a:p>
            <a:pPr marL="571500" indent="-457200">
              <a:buFont typeface="+mj-lt"/>
              <a:buAutoNum type="arabicPeriod"/>
            </a:pPr>
            <a:r>
              <a:rPr lang="en-UA" sz="1800" dirty="0"/>
              <a:t>Lets add objects to our Students Registry console application. The idea is to ask user for input student data(name, grade number and grade type) and group students by Grade type and display them in a </a:t>
            </a:r>
            <a:r>
              <a:rPr lang="en-UA" sz="1800" u="sng" dirty="0"/>
              <a:t>table views</a:t>
            </a:r>
            <a:r>
              <a:rPr lang="en-UA" sz="1800" dirty="0"/>
              <a:t>.</a:t>
            </a:r>
          </a:p>
          <a:p>
            <a:pPr marL="571500" indent="-457200">
              <a:buFont typeface="+mj-lt"/>
              <a:buAutoNum type="arabicPeriod"/>
            </a:pPr>
            <a:r>
              <a:rPr lang="en-UA" sz="1800" dirty="0"/>
              <a:t>User should input 3 values (input values are corect):</a:t>
            </a:r>
          </a:p>
          <a:p>
            <a:pPr marL="857250" lvl="1" indent="-285750">
              <a:buFont typeface="Arial" panose="020B0604020202020204" pitchFamily="34" charset="0"/>
              <a:buChar char="•"/>
            </a:pPr>
            <a:r>
              <a:rPr lang="en-UA" sz="1800" dirty="0"/>
              <a:t>Name</a:t>
            </a:r>
          </a:p>
          <a:p>
            <a:pPr marL="857250" lvl="1" indent="-285750">
              <a:buFont typeface="Arial" panose="020B0604020202020204" pitchFamily="34" charset="0"/>
              <a:buChar char="•"/>
            </a:pPr>
            <a:r>
              <a:rPr lang="en-UA" sz="1800" dirty="0"/>
              <a:t>Grade number [0 .. 100]</a:t>
            </a:r>
          </a:p>
          <a:p>
            <a:pPr marL="857250" lvl="1" indent="-285750">
              <a:buFont typeface="Arial" panose="020B0604020202020204" pitchFamily="34" charset="0"/>
              <a:buChar char="•"/>
            </a:pPr>
            <a:r>
              <a:rPr lang="en-UA" sz="1800" dirty="0"/>
              <a:t>Grade type (</a:t>
            </a:r>
            <a:r>
              <a:rPr lang="en-UA" sz="1800" u="sng" dirty="0"/>
              <a:t>enumeration</a:t>
            </a:r>
            <a:r>
              <a:rPr lang="en-UA" sz="1800" dirty="0"/>
              <a:t>)</a:t>
            </a:r>
          </a:p>
          <a:p>
            <a:pPr marL="571500" indent="-457200">
              <a:buFont typeface="+mj-lt"/>
              <a:buAutoNum type="arabicPeriod"/>
            </a:pPr>
            <a:r>
              <a:rPr lang="en-UA" sz="1800" dirty="0"/>
              <a:t>Store Name and Grade data into a </a:t>
            </a:r>
            <a:r>
              <a:rPr lang="en-UA" sz="1800" b="1" dirty="0"/>
              <a:t>Student</a:t>
            </a:r>
            <a:r>
              <a:rPr lang="en-UA" sz="1800" dirty="0"/>
              <a:t> object:</a:t>
            </a:r>
          </a:p>
          <a:p>
            <a:pPr marL="857250" lvl="1" indent="-285750">
              <a:buFont typeface="Arial" panose="020B0604020202020204" pitchFamily="34" charset="0"/>
              <a:buChar char="•"/>
            </a:pPr>
            <a:r>
              <a:rPr lang="en-GB" sz="1800" dirty="0"/>
              <a:t>U</a:t>
            </a:r>
            <a:r>
              <a:rPr lang="en-UA" sz="1800" dirty="0"/>
              <a:t>se an interface </a:t>
            </a:r>
            <a:r>
              <a:rPr lang="en-UA" sz="1800" b="1" dirty="0"/>
              <a:t>Grade</a:t>
            </a:r>
            <a:r>
              <a:rPr lang="en-UA" sz="1800" dirty="0"/>
              <a:t> for field that will store grade</a:t>
            </a:r>
            <a:endParaRPr lang="en-UA" sz="1800" b="1" dirty="0"/>
          </a:p>
          <a:p>
            <a:pPr marL="114300" indent="0">
              <a:buNone/>
            </a:pPr>
            <a:endParaRPr lang="en-UA" dirty="0"/>
          </a:p>
        </p:txBody>
      </p:sp>
      <p:sp>
        <p:nvSpPr>
          <p:cNvPr id="4" name="Slide Number Placeholder 3">
            <a:extLst>
              <a:ext uri="{FF2B5EF4-FFF2-40B4-BE49-F238E27FC236}">
                <a16:creationId xmlns:a16="http://schemas.microsoft.com/office/drawing/2014/main" id="{423222B7-3149-8C4B-95E1-3BF075FE32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spTree>
    <p:extLst>
      <p:ext uri="{BB962C8B-B14F-4D97-AF65-F5344CB8AC3E}">
        <p14:creationId xmlns:p14="http://schemas.microsoft.com/office/powerpoint/2010/main" val="18419697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E0F9D-2B2B-6C48-8C02-FF0EEC145197}"/>
              </a:ext>
            </a:extLst>
          </p:cNvPr>
          <p:cNvSpPr>
            <a:spLocks noGrp="1"/>
          </p:cNvSpPr>
          <p:nvPr>
            <p:ph type="title"/>
          </p:nvPr>
        </p:nvSpPr>
        <p:spPr/>
        <p:txBody>
          <a:bodyPr/>
          <a:lstStyle/>
          <a:p>
            <a:r>
              <a:rPr lang="en-UA" dirty="0"/>
              <a:t>Homework</a:t>
            </a:r>
          </a:p>
        </p:txBody>
      </p:sp>
      <p:sp>
        <p:nvSpPr>
          <p:cNvPr id="3" name="Text Placeholder 2">
            <a:extLst>
              <a:ext uri="{FF2B5EF4-FFF2-40B4-BE49-F238E27FC236}">
                <a16:creationId xmlns:a16="http://schemas.microsoft.com/office/drawing/2014/main" id="{A11489CC-626B-7045-AE4D-89239D19C5B4}"/>
              </a:ext>
            </a:extLst>
          </p:cNvPr>
          <p:cNvSpPr>
            <a:spLocks noGrp="1"/>
          </p:cNvSpPr>
          <p:nvPr>
            <p:ph type="body" idx="1"/>
          </p:nvPr>
        </p:nvSpPr>
        <p:spPr>
          <a:xfrm>
            <a:off x="893699" y="1373588"/>
            <a:ext cx="7863613" cy="3552300"/>
          </a:xfrm>
        </p:spPr>
        <p:txBody>
          <a:bodyPr/>
          <a:lstStyle/>
          <a:p>
            <a:pPr marL="571500" indent="-457200">
              <a:buFont typeface="+mj-lt"/>
              <a:buAutoNum type="arabicPeriod" startAt="5"/>
            </a:pPr>
            <a:r>
              <a:rPr lang="en-UA" dirty="0"/>
              <a:t>Interface Grade should have 3 implementations according to table:</a:t>
            </a:r>
          </a:p>
        </p:txBody>
      </p:sp>
      <p:sp>
        <p:nvSpPr>
          <p:cNvPr id="4" name="Slide Number Placeholder 3">
            <a:extLst>
              <a:ext uri="{FF2B5EF4-FFF2-40B4-BE49-F238E27FC236}">
                <a16:creationId xmlns:a16="http://schemas.microsoft.com/office/drawing/2014/main" id="{423222B7-3149-8C4B-95E1-3BF075FE32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pic>
        <p:nvPicPr>
          <p:cNvPr id="5" name="Picture 4">
            <a:extLst>
              <a:ext uri="{FF2B5EF4-FFF2-40B4-BE49-F238E27FC236}">
                <a16:creationId xmlns:a16="http://schemas.microsoft.com/office/drawing/2014/main" id="{220F5ADA-F175-FB4D-9332-435CB12BE6B2}"/>
              </a:ext>
            </a:extLst>
          </p:cNvPr>
          <p:cNvPicPr>
            <a:picLocks noChangeAspect="1"/>
          </p:cNvPicPr>
          <p:nvPr/>
        </p:nvPicPr>
        <p:blipFill>
          <a:blip r:embed="rId3"/>
          <a:stretch>
            <a:fillRect/>
          </a:stretch>
        </p:blipFill>
        <p:spPr>
          <a:xfrm>
            <a:off x="2183642" y="2372112"/>
            <a:ext cx="4876800" cy="2413000"/>
          </a:xfrm>
          <a:prstGeom prst="rect">
            <a:avLst/>
          </a:prstGeom>
        </p:spPr>
      </p:pic>
    </p:spTree>
    <p:extLst>
      <p:ext uri="{BB962C8B-B14F-4D97-AF65-F5344CB8AC3E}">
        <p14:creationId xmlns:p14="http://schemas.microsoft.com/office/powerpoint/2010/main" val="23794349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E0F9D-2B2B-6C48-8C02-FF0EEC145197}"/>
              </a:ext>
            </a:extLst>
          </p:cNvPr>
          <p:cNvSpPr>
            <a:spLocks noGrp="1"/>
          </p:cNvSpPr>
          <p:nvPr>
            <p:ph type="title"/>
          </p:nvPr>
        </p:nvSpPr>
        <p:spPr/>
        <p:txBody>
          <a:bodyPr/>
          <a:lstStyle/>
          <a:p>
            <a:r>
              <a:rPr lang="en-UA" dirty="0"/>
              <a:t>Homework</a:t>
            </a:r>
          </a:p>
        </p:txBody>
      </p:sp>
      <p:sp>
        <p:nvSpPr>
          <p:cNvPr id="3" name="Text Placeholder 2">
            <a:extLst>
              <a:ext uri="{FF2B5EF4-FFF2-40B4-BE49-F238E27FC236}">
                <a16:creationId xmlns:a16="http://schemas.microsoft.com/office/drawing/2014/main" id="{A11489CC-626B-7045-AE4D-89239D19C5B4}"/>
              </a:ext>
            </a:extLst>
          </p:cNvPr>
          <p:cNvSpPr>
            <a:spLocks noGrp="1"/>
          </p:cNvSpPr>
          <p:nvPr>
            <p:ph type="body" idx="1"/>
          </p:nvPr>
        </p:nvSpPr>
        <p:spPr>
          <a:xfrm>
            <a:off x="893699" y="1373588"/>
            <a:ext cx="7863613" cy="3552300"/>
          </a:xfrm>
        </p:spPr>
        <p:txBody>
          <a:bodyPr/>
          <a:lstStyle/>
          <a:p>
            <a:pPr marL="571500" indent="-457200">
              <a:buFont typeface="+mj-lt"/>
              <a:buAutoNum type="arabicPeriod" startAt="6"/>
            </a:pPr>
            <a:r>
              <a:rPr lang="en-UA" dirty="0"/>
              <a:t>Grade objects should be created by </a:t>
            </a:r>
            <a:r>
              <a:rPr lang="en-GB" b="1" u="sng" dirty="0" err="1"/>
              <a:t>GradeFactory</a:t>
            </a:r>
            <a:r>
              <a:rPr lang="en-GB" dirty="0"/>
              <a:t> interface implementation</a:t>
            </a:r>
          </a:p>
          <a:p>
            <a:pPr marL="571500" indent="-457200">
              <a:buFont typeface="+mj-lt"/>
              <a:buAutoNum type="arabicPeriod" startAt="6"/>
            </a:pPr>
            <a:r>
              <a:rPr lang="en-GB" b="1" u="sng" dirty="0">
                <a:solidFill>
                  <a:srgbClr val="FF0000"/>
                </a:solidFill>
              </a:rPr>
              <a:t>IMPORTANT:</a:t>
            </a:r>
            <a:r>
              <a:rPr lang="en-GB" dirty="0">
                <a:solidFill>
                  <a:srgbClr val="FF0000"/>
                </a:solidFill>
              </a:rPr>
              <a:t> </a:t>
            </a:r>
            <a:r>
              <a:rPr lang="en-GB" dirty="0">
                <a:solidFill>
                  <a:schemeClr val="tx1"/>
                </a:solidFill>
              </a:rPr>
              <a:t>It's restricted to change any contract interfaces</a:t>
            </a:r>
          </a:p>
          <a:p>
            <a:pPr marL="571500" indent="-457200">
              <a:buFont typeface="+mj-lt"/>
              <a:buAutoNum type="arabicPeriod" startAt="6"/>
            </a:pPr>
            <a:r>
              <a:rPr lang="en-GB" dirty="0">
                <a:solidFill>
                  <a:schemeClr val="tx1"/>
                </a:solidFill>
              </a:rPr>
              <a:t>Group Students by their Grade types</a:t>
            </a:r>
          </a:p>
          <a:p>
            <a:pPr marL="571500" indent="-457200">
              <a:buFont typeface="+mj-lt"/>
              <a:buAutoNum type="arabicPeriod" startAt="6"/>
            </a:pPr>
            <a:r>
              <a:rPr lang="en-GB" dirty="0">
                <a:solidFill>
                  <a:schemeClr val="tx1"/>
                </a:solidFill>
              </a:rPr>
              <a:t>Sort students by Grades, then by Names</a:t>
            </a:r>
          </a:p>
          <a:p>
            <a:pPr marL="571500" indent="-457200">
              <a:buFont typeface="+mj-lt"/>
              <a:buAutoNum type="arabicPeriod" startAt="6"/>
            </a:pPr>
            <a:r>
              <a:rPr lang="en-GB" dirty="0">
                <a:solidFill>
                  <a:schemeClr val="tx1"/>
                </a:solidFill>
              </a:rPr>
              <a:t>Print Students in a Table representation</a:t>
            </a:r>
          </a:p>
          <a:p>
            <a:pPr marL="571500" indent="-457200">
              <a:buFont typeface="+mj-lt"/>
              <a:buAutoNum type="arabicPeriod" startAt="6"/>
            </a:pPr>
            <a:endParaRPr lang="en-UA" b="1" u="sng" dirty="0"/>
          </a:p>
        </p:txBody>
      </p:sp>
      <p:sp>
        <p:nvSpPr>
          <p:cNvPr id="4" name="Slide Number Placeholder 3">
            <a:extLst>
              <a:ext uri="{FF2B5EF4-FFF2-40B4-BE49-F238E27FC236}">
                <a16:creationId xmlns:a16="http://schemas.microsoft.com/office/drawing/2014/main" id="{423222B7-3149-8C4B-95E1-3BF075FE32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spTree>
    <p:extLst>
      <p:ext uri="{BB962C8B-B14F-4D97-AF65-F5344CB8AC3E}">
        <p14:creationId xmlns:p14="http://schemas.microsoft.com/office/powerpoint/2010/main" val="36627144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3A783-2937-1B47-B646-F646F6AD4AEE}"/>
              </a:ext>
            </a:extLst>
          </p:cNvPr>
          <p:cNvSpPr>
            <a:spLocks noGrp="1"/>
          </p:cNvSpPr>
          <p:nvPr>
            <p:ph type="title"/>
          </p:nvPr>
        </p:nvSpPr>
        <p:spPr/>
        <p:txBody>
          <a:bodyPr/>
          <a:lstStyle/>
          <a:p>
            <a:r>
              <a:rPr lang="en-UA" dirty="0"/>
              <a:t>Homework: UI/UX Example</a:t>
            </a:r>
          </a:p>
        </p:txBody>
      </p:sp>
      <p:sp>
        <p:nvSpPr>
          <p:cNvPr id="4" name="Slide Number Placeholder 3">
            <a:extLst>
              <a:ext uri="{FF2B5EF4-FFF2-40B4-BE49-F238E27FC236}">
                <a16:creationId xmlns:a16="http://schemas.microsoft.com/office/drawing/2014/main" id="{827383F3-DFF5-8D48-B372-F2A2D6070E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pic>
        <p:nvPicPr>
          <p:cNvPr id="6" name="Picture 5">
            <a:extLst>
              <a:ext uri="{FF2B5EF4-FFF2-40B4-BE49-F238E27FC236}">
                <a16:creationId xmlns:a16="http://schemas.microsoft.com/office/drawing/2014/main" id="{8408C587-4B85-6344-8F70-7EEBB0E67620}"/>
              </a:ext>
            </a:extLst>
          </p:cNvPr>
          <p:cNvPicPr>
            <a:picLocks noChangeAspect="1"/>
          </p:cNvPicPr>
          <p:nvPr/>
        </p:nvPicPr>
        <p:blipFill>
          <a:blip r:embed="rId2"/>
          <a:stretch>
            <a:fillRect/>
          </a:stretch>
        </p:blipFill>
        <p:spPr>
          <a:xfrm>
            <a:off x="3421889" y="1215788"/>
            <a:ext cx="2266930" cy="3794645"/>
          </a:xfrm>
          <a:prstGeom prst="rect">
            <a:avLst/>
          </a:prstGeom>
        </p:spPr>
      </p:pic>
    </p:spTree>
    <p:extLst>
      <p:ext uri="{BB962C8B-B14F-4D97-AF65-F5344CB8AC3E}">
        <p14:creationId xmlns:p14="http://schemas.microsoft.com/office/powerpoint/2010/main" val="19003296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5BB76-0E45-A84F-B7F5-39AE3F2E3958}"/>
              </a:ext>
            </a:extLst>
          </p:cNvPr>
          <p:cNvSpPr>
            <a:spLocks noGrp="1"/>
          </p:cNvSpPr>
          <p:nvPr>
            <p:ph type="title"/>
          </p:nvPr>
        </p:nvSpPr>
        <p:spPr/>
        <p:txBody>
          <a:bodyPr/>
          <a:lstStyle/>
          <a:p>
            <a:r>
              <a:rPr lang="en-UA" dirty="0"/>
              <a:t>Homework: HackerRank</a:t>
            </a:r>
          </a:p>
        </p:txBody>
      </p:sp>
      <p:sp>
        <p:nvSpPr>
          <p:cNvPr id="3" name="Text Placeholder 2">
            <a:extLst>
              <a:ext uri="{FF2B5EF4-FFF2-40B4-BE49-F238E27FC236}">
                <a16:creationId xmlns:a16="http://schemas.microsoft.com/office/drawing/2014/main" id="{A5394B10-F1D6-DC49-BD24-0443B6BED291}"/>
              </a:ext>
            </a:extLst>
          </p:cNvPr>
          <p:cNvSpPr>
            <a:spLocks noGrp="1"/>
          </p:cNvSpPr>
          <p:nvPr>
            <p:ph type="body" idx="1"/>
          </p:nvPr>
        </p:nvSpPr>
        <p:spPr>
          <a:xfrm>
            <a:off x="893699" y="1373588"/>
            <a:ext cx="7863613" cy="3552300"/>
          </a:xfrm>
        </p:spPr>
        <p:txBody>
          <a:bodyPr/>
          <a:lstStyle/>
          <a:p>
            <a:r>
              <a:rPr lang="en-GB" sz="1600" dirty="0">
                <a:hlinkClick r:id="rId2"/>
              </a:rPr>
              <a:t>https://www.hackerrank.com/challenges/java-inheritance-1/problem</a:t>
            </a:r>
            <a:endParaRPr lang="en-GB" sz="1600" dirty="0"/>
          </a:p>
          <a:p>
            <a:r>
              <a:rPr lang="en-GB" sz="1600" dirty="0">
                <a:hlinkClick r:id="rId3"/>
              </a:rPr>
              <a:t>https://www.hackerrank.com/challenges/java-inheritance-2/problem</a:t>
            </a:r>
            <a:endParaRPr lang="en-GB" sz="1600" dirty="0"/>
          </a:p>
          <a:p>
            <a:r>
              <a:rPr lang="en-GB" sz="1600" dirty="0">
                <a:hlinkClick r:id="rId4"/>
              </a:rPr>
              <a:t>https://www.hackerrank.com/challenges/java-abstract-class/problem</a:t>
            </a:r>
            <a:endParaRPr lang="en-GB" sz="1600" dirty="0"/>
          </a:p>
          <a:p>
            <a:r>
              <a:rPr lang="en-GB" sz="1600" dirty="0">
                <a:hlinkClick r:id="rId5"/>
              </a:rPr>
              <a:t>https://www.hackerrank.com/challenges/java-interface/problem</a:t>
            </a:r>
            <a:endParaRPr lang="en-GB" sz="1600" dirty="0"/>
          </a:p>
          <a:p>
            <a:r>
              <a:rPr lang="en-GB" sz="1600" dirty="0">
                <a:hlinkClick r:id="rId6"/>
              </a:rPr>
              <a:t>https://www.hackerrank.com/challenges/java-method-overriding/problem</a:t>
            </a:r>
            <a:endParaRPr lang="en-GB" sz="1600" dirty="0"/>
          </a:p>
          <a:p>
            <a:r>
              <a:rPr lang="en-GB" sz="1600" dirty="0">
                <a:hlinkClick r:id="rId7"/>
              </a:rPr>
              <a:t>https://www.hackerrank.com/challenges/java-instanceof-keyword/problem</a:t>
            </a:r>
            <a:endParaRPr lang="en-GB" sz="1600" dirty="0"/>
          </a:p>
          <a:p>
            <a:endParaRPr lang="en-GB" sz="1800" dirty="0"/>
          </a:p>
          <a:p>
            <a:endParaRPr lang="en-UA" sz="1800" dirty="0"/>
          </a:p>
        </p:txBody>
      </p:sp>
      <p:sp>
        <p:nvSpPr>
          <p:cNvPr id="4" name="Slide Number Placeholder 3">
            <a:extLst>
              <a:ext uri="{FF2B5EF4-FFF2-40B4-BE49-F238E27FC236}">
                <a16:creationId xmlns:a16="http://schemas.microsoft.com/office/drawing/2014/main" id="{188A382C-E6FB-ED40-BA5D-68DF2027C9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spTree>
    <p:extLst>
      <p:ext uri="{BB962C8B-B14F-4D97-AF65-F5344CB8AC3E}">
        <p14:creationId xmlns:p14="http://schemas.microsoft.com/office/powerpoint/2010/main" val="11487337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D70C1-289F-3A4A-A8B7-0CC07080604E}"/>
              </a:ext>
            </a:extLst>
          </p:cNvPr>
          <p:cNvSpPr>
            <a:spLocks noGrp="1"/>
          </p:cNvSpPr>
          <p:nvPr>
            <p:ph type="title"/>
          </p:nvPr>
        </p:nvSpPr>
        <p:spPr/>
        <p:txBody>
          <a:bodyPr/>
          <a:lstStyle/>
          <a:p>
            <a:r>
              <a:rPr lang="en-US" dirty="0"/>
              <a:t>Links</a:t>
            </a:r>
          </a:p>
        </p:txBody>
      </p:sp>
      <p:sp>
        <p:nvSpPr>
          <p:cNvPr id="3" name="Text Placeholder 2">
            <a:extLst>
              <a:ext uri="{FF2B5EF4-FFF2-40B4-BE49-F238E27FC236}">
                <a16:creationId xmlns:a16="http://schemas.microsoft.com/office/drawing/2014/main" id="{FE67BCFF-D5B1-524A-8DA7-C18C2AE8C56F}"/>
              </a:ext>
            </a:extLst>
          </p:cNvPr>
          <p:cNvSpPr>
            <a:spLocks noGrp="1"/>
          </p:cNvSpPr>
          <p:nvPr>
            <p:ph type="body" idx="1"/>
          </p:nvPr>
        </p:nvSpPr>
        <p:spPr>
          <a:xfrm>
            <a:off x="893700" y="1373588"/>
            <a:ext cx="7372294" cy="3552300"/>
          </a:xfrm>
        </p:spPr>
        <p:txBody>
          <a:bodyPr/>
          <a:lstStyle/>
          <a:p>
            <a:r>
              <a:rPr lang="en-US" dirty="0">
                <a:hlinkClick r:id="rId2"/>
              </a:rPr>
              <a:t>Object-Oriented-Programming Concepts in Java</a:t>
            </a:r>
            <a:endParaRPr lang="en-US" dirty="0"/>
          </a:p>
          <a:p>
            <a:r>
              <a:rPr lang="en-US" dirty="0">
                <a:hlinkClick r:id="rId3"/>
              </a:rPr>
              <a:t>Java Classes and Objects</a:t>
            </a:r>
            <a:endParaRPr lang="en-US" dirty="0"/>
          </a:p>
        </p:txBody>
      </p:sp>
      <p:sp>
        <p:nvSpPr>
          <p:cNvPr id="4" name="Slide Number Placeholder 3">
            <a:extLst>
              <a:ext uri="{FF2B5EF4-FFF2-40B4-BE49-F238E27FC236}">
                <a16:creationId xmlns:a16="http://schemas.microsoft.com/office/drawing/2014/main" id="{C4D9D2A4-4DC0-F947-B7B4-DBB6249EC8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spTree>
    <p:extLst>
      <p:ext uri="{BB962C8B-B14F-4D97-AF65-F5344CB8AC3E}">
        <p14:creationId xmlns:p14="http://schemas.microsoft.com/office/powerpoint/2010/main" val="2070333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4"/>
          <p:cNvSpPr txBox="1">
            <a:spLocks noGrp="1"/>
          </p:cNvSpPr>
          <p:nvPr>
            <p:ph type="ctrTitle" idx="4294967295"/>
          </p:nvPr>
        </p:nvSpPr>
        <p:spPr>
          <a:xfrm>
            <a:off x="0" y="725488"/>
            <a:ext cx="5561013" cy="116046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chemeClr val="accent2"/>
                </a:solidFill>
              </a:rPr>
              <a:t>Thanks!</a:t>
            </a:r>
            <a:endParaRPr sz="6000" dirty="0">
              <a:solidFill>
                <a:schemeClr val="accent2"/>
              </a:solidFill>
            </a:endParaRPr>
          </a:p>
        </p:txBody>
      </p:sp>
      <p:sp>
        <p:nvSpPr>
          <p:cNvPr id="335" name="Google Shape;335;p34"/>
          <p:cNvSpPr txBox="1">
            <a:spLocks noGrp="1"/>
          </p:cNvSpPr>
          <p:nvPr>
            <p:ph type="subTitle" idx="4294967295"/>
          </p:nvPr>
        </p:nvSpPr>
        <p:spPr>
          <a:xfrm>
            <a:off x="0" y="1754188"/>
            <a:ext cx="5561013" cy="784225"/>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4800" b="1" dirty="0">
                <a:solidFill>
                  <a:schemeClr val="lt1"/>
                </a:solidFill>
              </a:rPr>
              <a:t>Any Q</a:t>
            </a:r>
            <a:r>
              <a:rPr lang="en" sz="4800" b="1" dirty="0">
                <a:solidFill>
                  <a:schemeClr val="lt1"/>
                </a:solidFill>
              </a:rPr>
              <a:t>uestions?</a:t>
            </a:r>
            <a:endParaRPr sz="4800" b="1" dirty="0">
              <a:solidFill>
                <a:schemeClr val="lt1"/>
              </a:solidFill>
            </a:endParaRPr>
          </a:p>
        </p:txBody>
      </p:sp>
      <p:sp>
        <p:nvSpPr>
          <p:cNvPr id="336" name="Google Shape;336;p34"/>
          <p:cNvSpPr txBox="1">
            <a:spLocks noGrp="1"/>
          </p:cNvSpPr>
          <p:nvPr>
            <p:ph type="body" idx="4294967295"/>
          </p:nvPr>
        </p:nvSpPr>
        <p:spPr>
          <a:xfrm>
            <a:off x="0" y="2759075"/>
            <a:ext cx="5561013" cy="199548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dirty="0">
                <a:solidFill>
                  <a:schemeClr val="lt1"/>
                </a:solidFill>
              </a:rPr>
              <a:t>Or f</a:t>
            </a:r>
            <a:r>
              <a:rPr lang="en" sz="2400" dirty="0" err="1">
                <a:solidFill>
                  <a:schemeClr val="lt1"/>
                </a:solidFill>
              </a:rPr>
              <a:t>ind</a:t>
            </a:r>
            <a:r>
              <a:rPr lang="en" sz="2400" dirty="0">
                <a:solidFill>
                  <a:schemeClr val="lt1"/>
                </a:solidFill>
              </a:rPr>
              <a:t> us in Slack:</a:t>
            </a:r>
            <a:endParaRPr sz="2400" dirty="0">
              <a:solidFill>
                <a:schemeClr val="lt1"/>
              </a:solidFill>
            </a:endParaRPr>
          </a:p>
          <a:p>
            <a:pPr marL="0" lvl="0" indent="0" algn="l" rtl="0">
              <a:spcBef>
                <a:spcPts val="600"/>
              </a:spcBef>
              <a:spcAft>
                <a:spcPts val="0"/>
              </a:spcAft>
              <a:buNone/>
            </a:pPr>
            <a:r>
              <a:rPr lang="en" sz="2400" dirty="0">
                <a:solidFill>
                  <a:schemeClr val="lt1"/>
                </a:solidFill>
              </a:rPr>
              <a:t>	@Yaroslav Brahinets</a:t>
            </a:r>
          </a:p>
          <a:p>
            <a:pPr marL="0" indent="0">
              <a:buNone/>
            </a:pPr>
            <a:r>
              <a:rPr lang="en-US" dirty="0">
                <a:solidFill>
                  <a:schemeClr val="lt1"/>
                </a:solidFill>
              </a:rPr>
              <a:t>	@Vasya Rudas</a:t>
            </a:r>
          </a:p>
        </p:txBody>
      </p:sp>
    </p:spTree>
    <p:extLst>
      <p:ext uri="{BB962C8B-B14F-4D97-AF65-F5344CB8AC3E}">
        <p14:creationId xmlns:p14="http://schemas.microsoft.com/office/powerpoint/2010/main" val="2535870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4AC40-CAD0-2143-B60A-133D0959935C}"/>
              </a:ext>
            </a:extLst>
          </p:cNvPr>
          <p:cNvSpPr>
            <a:spLocks noGrp="1"/>
          </p:cNvSpPr>
          <p:nvPr>
            <p:ph type="title"/>
          </p:nvPr>
        </p:nvSpPr>
        <p:spPr/>
        <p:txBody>
          <a:bodyPr/>
          <a:lstStyle/>
          <a:p>
            <a:r>
              <a:rPr lang="en-UA" dirty="0"/>
              <a:t>Object</a:t>
            </a:r>
          </a:p>
        </p:txBody>
      </p:sp>
      <p:sp>
        <p:nvSpPr>
          <p:cNvPr id="4" name="Slide Number Placeholder 3">
            <a:extLst>
              <a:ext uri="{FF2B5EF4-FFF2-40B4-BE49-F238E27FC236}">
                <a16:creationId xmlns:a16="http://schemas.microsoft.com/office/drawing/2014/main" id="{EDB8E817-DDDF-0145-A177-64447E79976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pic>
        <p:nvPicPr>
          <p:cNvPr id="7" name="Picture 6" descr="A picture containing diagram&#10;&#10;Description automatically generated">
            <a:extLst>
              <a:ext uri="{FF2B5EF4-FFF2-40B4-BE49-F238E27FC236}">
                <a16:creationId xmlns:a16="http://schemas.microsoft.com/office/drawing/2014/main" id="{67E6C4E8-7979-F149-B68A-57C2AE55301E}"/>
              </a:ext>
            </a:extLst>
          </p:cNvPr>
          <p:cNvPicPr>
            <a:picLocks noChangeAspect="1"/>
          </p:cNvPicPr>
          <p:nvPr/>
        </p:nvPicPr>
        <p:blipFill rotWithShape="1">
          <a:blip r:embed="rId2"/>
          <a:srcRect l="1422" t="2336" r="1846" b="1874"/>
          <a:stretch/>
        </p:blipFill>
        <p:spPr>
          <a:xfrm>
            <a:off x="1967552" y="1215788"/>
            <a:ext cx="5208896" cy="3807725"/>
          </a:xfrm>
          <a:prstGeom prst="rect">
            <a:avLst/>
          </a:prstGeom>
        </p:spPr>
      </p:pic>
    </p:spTree>
    <p:extLst>
      <p:ext uri="{BB962C8B-B14F-4D97-AF65-F5344CB8AC3E}">
        <p14:creationId xmlns:p14="http://schemas.microsoft.com/office/powerpoint/2010/main" val="3154513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9FA3B-D961-6242-914C-25F03B01F34E}"/>
              </a:ext>
            </a:extLst>
          </p:cNvPr>
          <p:cNvSpPr>
            <a:spLocks noGrp="1"/>
          </p:cNvSpPr>
          <p:nvPr>
            <p:ph type="title"/>
          </p:nvPr>
        </p:nvSpPr>
        <p:spPr/>
        <p:txBody>
          <a:bodyPr/>
          <a:lstStyle/>
          <a:p>
            <a:r>
              <a:rPr lang="en-UA" dirty="0"/>
              <a:t>Class vs Object </a:t>
            </a:r>
          </a:p>
        </p:txBody>
      </p:sp>
      <p:sp>
        <p:nvSpPr>
          <p:cNvPr id="3" name="Text Placeholder 2">
            <a:extLst>
              <a:ext uri="{FF2B5EF4-FFF2-40B4-BE49-F238E27FC236}">
                <a16:creationId xmlns:a16="http://schemas.microsoft.com/office/drawing/2014/main" id="{AAA72F87-81A1-1E41-BBD3-C3D050404061}"/>
              </a:ext>
            </a:extLst>
          </p:cNvPr>
          <p:cNvSpPr>
            <a:spLocks noGrp="1"/>
          </p:cNvSpPr>
          <p:nvPr>
            <p:ph type="body" idx="1"/>
          </p:nvPr>
        </p:nvSpPr>
        <p:spPr/>
        <p:txBody>
          <a:bodyPr/>
          <a:lstStyle/>
          <a:p>
            <a:pPr marL="101600" lvl="0" indent="0">
              <a:buClr>
                <a:srgbClr val="97ABBC"/>
              </a:buClr>
              <a:buNone/>
            </a:pPr>
            <a:r>
              <a:rPr lang="en-GB" sz="1200" dirty="0">
                <a:solidFill>
                  <a:srgbClr val="0033B3"/>
                </a:solidFill>
              </a:rPr>
              <a:t>class </a:t>
            </a:r>
            <a:r>
              <a:rPr lang="en-GB" sz="1200" dirty="0">
                <a:solidFill>
                  <a:srgbClr val="000000"/>
                </a:solidFill>
              </a:rPr>
              <a:t>Cat </a:t>
            </a:r>
            <a:r>
              <a:rPr lang="en-GB" sz="1200" dirty="0"/>
              <a:t>{</a:t>
            </a:r>
            <a:br>
              <a:rPr lang="en-GB" sz="1200" dirty="0"/>
            </a:br>
            <a:r>
              <a:rPr lang="en-GB" sz="1200" dirty="0"/>
              <a:t>    </a:t>
            </a:r>
            <a:r>
              <a:rPr lang="en-GB" sz="1200" dirty="0">
                <a:solidFill>
                  <a:srgbClr val="000000"/>
                </a:solidFill>
              </a:rPr>
              <a:t>String </a:t>
            </a:r>
            <a:r>
              <a:rPr lang="en-GB" sz="1200" dirty="0">
                <a:solidFill>
                  <a:srgbClr val="871094"/>
                </a:solidFill>
              </a:rPr>
              <a:t>name</a:t>
            </a:r>
            <a:r>
              <a:rPr lang="en-GB" sz="1200" dirty="0"/>
              <a:t>;</a:t>
            </a:r>
            <a:br>
              <a:rPr lang="en-GB" sz="1200" dirty="0"/>
            </a:br>
            <a:r>
              <a:rPr lang="en-GB" sz="1200" dirty="0"/>
              <a:t>    </a:t>
            </a:r>
            <a:r>
              <a:rPr lang="en-GB" sz="1200" dirty="0">
                <a:solidFill>
                  <a:srgbClr val="000000"/>
                </a:solidFill>
              </a:rPr>
              <a:t>String </a:t>
            </a:r>
            <a:r>
              <a:rPr lang="en-GB" sz="1200" dirty="0">
                <a:solidFill>
                  <a:srgbClr val="871094"/>
                </a:solidFill>
              </a:rPr>
              <a:t>gender</a:t>
            </a:r>
            <a:r>
              <a:rPr lang="en-GB" sz="1200" dirty="0"/>
              <a:t>;</a:t>
            </a:r>
            <a:br>
              <a:rPr lang="en-GB" sz="1200" dirty="0"/>
            </a:br>
            <a:r>
              <a:rPr lang="en-GB" sz="1200" dirty="0"/>
              <a:t>    </a:t>
            </a:r>
            <a:r>
              <a:rPr lang="en-GB" sz="1200" dirty="0">
                <a:solidFill>
                  <a:srgbClr val="0033B3"/>
                </a:solidFill>
              </a:rPr>
              <a:t>int </a:t>
            </a:r>
            <a:r>
              <a:rPr lang="en-GB" sz="1200" dirty="0">
                <a:solidFill>
                  <a:srgbClr val="871094"/>
                </a:solidFill>
              </a:rPr>
              <a:t>age</a:t>
            </a:r>
            <a:r>
              <a:rPr lang="en-GB" sz="1200" dirty="0"/>
              <a:t>;</a:t>
            </a:r>
            <a:br>
              <a:rPr lang="en-GB" sz="1200" dirty="0"/>
            </a:br>
            <a:r>
              <a:rPr lang="en-GB" sz="1200" dirty="0"/>
              <a:t>    </a:t>
            </a:r>
            <a:r>
              <a:rPr lang="en-GB" sz="1200" dirty="0">
                <a:solidFill>
                  <a:srgbClr val="0033B3"/>
                </a:solidFill>
              </a:rPr>
              <a:t>float </a:t>
            </a:r>
            <a:r>
              <a:rPr lang="en-GB" sz="1200" dirty="0">
                <a:solidFill>
                  <a:srgbClr val="871094"/>
                </a:solidFill>
              </a:rPr>
              <a:t>weight</a:t>
            </a:r>
            <a:r>
              <a:rPr lang="en-GB" sz="1200" dirty="0"/>
              <a:t>;</a:t>
            </a:r>
            <a:br>
              <a:rPr lang="en-GB" sz="1200" dirty="0"/>
            </a:br>
            <a:r>
              <a:rPr lang="en-GB" sz="1200" dirty="0"/>
              <a:t>    </a:t>
            </a:r>
            <a:r>
              <a:rPr lang="en-GB" sz="1200" dirty="0" err="1">
                <a:solidFill>
                  <a:srgbClr val="000000"/>
                </a:solidFill>
              </a:rPr>
              <a:t>Color</a:t>
            </a:r>
            <a:r>
              <a:rPr lang="en-GB" sz="1200" dirty="0">
                <a:solidFill>
                  <a:srgbClr val="000000"/>
                </a:solidFill>
              </a:rPr>
              <a:t> </a:t>
            </a:r>
            <a:r>
              <a:rPr lang="en-GB" sz="1200" dirty="0" err="1">
                <a:solidFill>
                  <a:srgbClr val="871094"/>
                </a:solidFill>
              </a:rPr>
              <a:t>color</a:t>
            </a:r>
            <a:r>
              <a:rPr lang="en-GB" sz="1200" dirty="0"/>
              <a:t>;</a:t>
            </a:r>
            <a:br>
              <a:rPr lang="en-GB" sz="1200" dirty="0"/>
            </a:br>
            <a:r>
              <a:rPr lang="en-GB" sz="1200" dirty="0"/>
              <a:t>    </a:t>
            </a:r>
            <a:r>
              <a:rPr lang="en-GB" sz="1200" dirty="0">
                <a:solidFill>
                  <a:srgbClr val="000000"/>
                </a:solidFill>
              </a:rPr>
              <a:t>Texture </a:t>
            </a:r>
            <a:r>
              <a:rPr lang="en-GB" sz="1200" dirty="0">
                <a:solidFill>
                  <a:srgbClr val="871094"/>
                </a:solidFill>
              </a:rPr>
              <a:t>texture</a:t>
            </a:r>
            <a:r>
              <a:rPr lang="en-GB" sz="1200" dirty="0"/>
              <a:t>;</a:t>
            </a:r>
            <a:br>
              <a:rPr lang="en-GB" sz="1200" dirty="0"/>
            </a:br>
            <a:br>
              <a:rPr lang="en-GB" sz="1200" dirty="0"/>
            </a:br>
            <a:r>
              <a:rPr lang="en-GB" sz="1200" dirty="0"/>
              <a:t>    </a:t>
            </a:r>
            <a:r>
              <a:rPr lang="en-GB" sz="1200" dirty="0">
                <a:solidFill>
                  <a:srgbClr val="0033B3"/>
                </a:solidFill>
              </a:rPr>
              <a:t>void </a:t>
            </a:r>
            <a:r>
              <a:rPr lang="en-GB" sz="1200" dirty="0">
                <a:solidFill>
                  <a:srgbClr val="00627A"/>
                </a:solidFill>
              </a:rPr>
              <a:t>breathe</a:t>
            </a:r>
            <a:r>
              <a:rPr lang="en-GB" sz="1200" dirty="0"/>
              <a:t>() { … }</a:t>
            </a:r>
            <a:br>
              <a:rPr lang="en-GB" sz="1200" dirty="0"/>
            </a:br>
            <a:r>
              <a:rPr lang="en-GB" sz="1200" dirty="0"/>
              <a:t>    </a:t>
            </a:r>
            <a:r>
              <a:rPr lang="en-GB" sz="1200" dirty="0">
                <a:solidFill>
                  <a:srgbClr val="0033B3"/>
                </a:solidFill>
              </a:rPr>
              <a:t>void </a:t>
            </a:r>
            <a:r>
              <a:rPr lang="en-GB" sz="1200" dirty="0">
                <a:solidFill>
                  <a:srgbClr val="00627A"/>
                </a:solidFill>
              </a:rPr>
              <a:t>eat</a:t>
            </a:r>
            <a:r>
              <a:rPr lang="en-GB" sz="1200" dirty="0"/>
              <a:t>(</a:t>
            </a:r>
            <a:r>
              <a:rPr lang="en-GB" sz="1200" dirty="0">
                <a:solidFill>
                  <a:srgbClr val="000000"/>
                </a:solidFill>
              </a:rPr>
              <a:t>String </a:t>
            </a:r>
            <a:r>
              <a:rPr lang="en-GB" sz="1200" dirty="0"/>
              <a:t>food) { … }</a:t>
            </a:r>
            <a:br>
              <a:rPr lang="en-GB" sz="1200" dirty="0"/>
            </a:br>
            <a:r>
              <a:rPr lang="en-GB" sz="1200" dirty="0"/>
              <a:t>    </a:t>
            </a:r>
            <a:r>
              <a:rPr lang="en-GB" sz="1200" dirty="0">
                <a:solidFill>
                  <a:srgbClr val="0033B3"/>
                </a:solidFill>
              </a:rPr>
              <a:t>void </a:t>
            </a:r>
            <a:r>
              <a:rPr lang="en-GB" sz="1200" dirty="0">
                <a:solidFill>
                  <a:srgbClr val="00627A"/>
                </a:solidFill>
              </a:rPr>
              <a:t>run</a:t>
            </a:r>
            <a:r>
              <a:rPr lang="en-GB" sz="1200" dirty="0"/>
              <a:t>(</a:t>
            </a:r>
            <a:r>
              <a:rPr lang="en-GB" sz="1200" dirty="0">
                <a:solidFill>
                  <a:srgbClr val="000000"/>
                </a:solidFill>
              </a:rPr>
              <a:t>String </a:t>
            </a:r>
            <a:r>
              <a:rPr lang="en-GB" sz="1200" dirty="0"/>
              <a:t>destination) { … }</a:t>
            </a:r>
            <a:br>
              <a:rPr lang="en-GB" sz="1200" dirty="0"/>
            </a:br>
            <a:r>
              <a:rPr lang="en-GB" sz="1200" dirty="0"/>
              <a:t>    </a:t>
            </a:r>
            <a:r>
              <a:rPr lang="en-GB" sz="1200" dirty="0">
                <a:solidFill>
                  <a:srgbClr val="0033B3"/>
                </a:solidFill>
              </a:rPr>
              <a:t>void </a:t>
            </a:r>
            <a:r>
              <a:rPr lang="en-GB" sz="1200" dirty="0">
                <a:solidFill>
                  <a:srgbClr val="00627A"/>
                </a:solidFill>
              </a:rPr>
              <a:t>sleep</a:t>
            </a:r>
            <a:r>
              <a:rPr lang="en-GB" sz="1200" dirty="0"/>
              <a:t>(</a:t>
            </a:r>
            <a:r>
              <a:rPr lang="en-GB" sz="1200" dirty="0">
                <a:solidFill>
                  <a:srgbClr val="0033B3"/>
                </a:solidFill>
              </a:rPr>
              <a:t>int </a:t>
            </a:r>
            <a:r>
              <a:rPr lang="en-GB" sz="1200" dirty="0"/>
              <a:t>hours) { … }</a:t>
            </a:r>
            <a:br>
              <a:rPr lang="en-GB" sz="1200" dirty="0"/>
            </a:br>
            <a:r>
              <a:rPr lang="en-GB" sz="1200" dirty="0"/>
              <a:t>    </a:t>
            </a:r>
          </a:p>
          <a:p>
            <a:pPr marL="101600" lvl="0" indent="0">
              <a:buClr>
                <a:srgbClr val="97ABBC"/>
              </a:buClr>
              <a:buNone/>
            </a:pPr>
            <a:r>
              <a:rPr lang="en-GB" sz="1200" dirty="0">
                <a:solidFill>
                  <a:srgbClr val="0033B3"/>
                </a:solidFill>
              </a:rPr>
              <a:t>    void </a:t>
            </a:r>
            <a:r>
              <a:rPr lang="en-GB" sz="1200" dirty="0">
                <a:solidFill>
                  <a:srgbClr val="00627A"/>
                </a:solidFill>
              </a:rPr>
              <a:t>meow</a:t>
            </a:r>
            <a:r>
              <a:rPr lang="en-GB" sz="1200" dirty="0"/>
              <a:t>() {</a:t>
            </a:r>
            <a:br>
              <a:rPr lang="en-GB" sz="1200" dirty="0"/>
            </a:br>
            <a:r>
              <a:rPr lang="en-GB" sz="1200" dirty="0"/>
              <a:t>        </a:t>
            </a:r>
            <a:r>
              <a:rPr lang="en-GB" sz="1200" dirty="0" err="1">
                <a:solidFill>
                  <a:srgbClr val="000000"/>
                </a:solidFill>
              </a:rPr>
              <a:t>System</a:t>
            </a:r>
            <a:r>
              <a:rPr lang="en-GB" sz="1200" dirty="0" err="1"/>
              <a:t>.</a:t>
            </a:r>
            <a:r>
              <a:rPr lang="en-GB" sz="1200" i="1" dirty="0" err="1">
                <a:solidFill>
                  <a:srgbClr val="871094"/>
                </a:solidFill>
              </a:rPr>
              <a:t>out</a:t>
            </a:r>
            <a:r>
              <a:rPr lang="en-GB" sz="1200" dirty="0" err="1"/>
              <a:t>.println</a:t>
            </a:r>
            <a:r>
              <a:rPr lang="en-GB" sz="1200" dirty="0"/>
              <a:t>(</a:t>
            </a:r>
            <a:r>
              <a:rPr lang="en-GB" sz="1200" dirty="0">
                <a:solidFill>
                  <a:srgbClr val="067D17"/>
                </a:solidFill>
              </a:rPr>
              <a:t>"Meow!"</a:t>
            </a:r>
            <a:r>
              <a:rPr lang="en-GB" sz="1200" dirty="0"/>
              <a:t>);</a:t>
            </a:r>
            <a:br>
              <a:rPr lang="en-GB" sz="1200" dirty="0"/>
            </a:br>
            <a:r>
              <a:rPr lang="en-GB" sz="1200" dirty="0"/>
              <a:t>    }</a:t>
            </a:r>
            <a:br>
              <a:rPr lang="en-GB" sz="1200" dirty="0"/>
            </a:br>
            <a:br>
              <a:rPr lang="en-GB" sz="1200" dirty="0"/>
            </a:br>
            <a:r>
              <a:rPr lang="en-GB" sz="1200" dirty="0"/>
              <a:t>}</a:t>
            </a:r>
            <a:endParaRPr lang="en-UA" sz="1200" dirty="0">
              <a:solidFill>
                <a:srgbClr val="677480"/>
              </a:solidFill>
            </a:endParaRPr>
          </a:p>
        </p:txBody>
      </p:sp>
      <p:sp>
        <p:nvSpPr>
          <p:cNvPr id="4" name="Text Placeholder 3">
            <a:extLst>
              <a:ext uri="{FF2B5EF4-FFF2-40B4-BE49-F238E27FC236}">
                <a16:creationId xmlns:a16="http://schemas.microsoft.com/office/drawing/2014/main" id="{A484CDFB-5A4A-1440-85E0-0A14248F6548}"/>
              </a:ext>
            </a:extLst>
          </p:cNvPr>
          <p:cNvSpPr>
            <a:spLocks noGrp="1"/>
          </p:cNvSpPr>
          <p:nvPr>
            <p:ph type="body" idx="2"/>
          </p:nvPr>
        </p:nvSpPr>
        <p:spPr>
          <a:xfrm>
            <a:off x="4219456" y="1200150"/>
            <a:ext cx="4560604" cy="3725700"/>
          </a:xfrm>
        </p:spPr>
        <p:txBody>
          <a:bodyPr/>
          <a:lstStyle/>
          <a:p>
            <a:pPr marL="101600" indent="0">
              <a:buNone/>
            </a:pPr>
            <a:r>
              <a:rPr lang="en-GB" dirty="0">
                <a:solidFill>
                  <a:srgbClr val="0033B3"/>
                </a:solidFill>
              </a:rPr>
              <a:t>public static void </a:t>
            </a:r>
            <a:r>
              <a:rPr lang="en-GB" dirty="0">
                <a:solidFill>
                  <a:srgbClr val="00627A"/>
                </a:solidFill>
              </a:rPr>
              <a:t>main</a:t>
            </a:r>
            <a:r>
              <a:rPr lang="en-GB" dirty="0"/>
              <a:t>(</a:t>
            </a:r>
            <a:r>
              <a:rPr lang="en-GB" dirty="0">
                <a:solidFill>
                  <a:srgbClr val="000000"/>
                </a:solidFill>
              </a:rPr>
              <a:t>String</a:t>
            </a:r>
            <a:r>
              <a:rPr lang="en-GB" dirty="0"/>
              <a:t>[] </a:t>
            </a:r>
            <a:r>
              <a:rPr lang="en-GB" dirty="0" err="1"/>
              <a:t>args</a:t>
            </a:r>
            <a:r>
              <a:rPr lang="en-GB" dirty="0"/>
              <a:t>) {</a:t>
            </a:r>
            <a:br>
              <a:rPr lang="en-GB" dirty="0"/>
            </a:br>
            <a:r>
              <a:rPr lang="en-GB" dirty="0"/>
              <a:t>    </a:t>
            </a:r>
            <a:r>
              <a:rPr lang="en-GB" dirty="0">
                <a:solidFill>
                  <a:srgbClr val="000000"/>
                </a:solidFill>
              </a:rPr>
              <a:t>Cat </a:t>
            </a:r>
            <a:r>
              <a:rPr lang="en-GB" dirty="0" err="1">
                <a:solidFill>
                  <a:srgbClr val="000000"/>
                </a:solidFill>
              </a:rPr>
              <a:t>oscar</a:t>
            </a:r>
            <a:r>
              <a:rPr lang="en-GB" dirty="0">
                <a:solidFill>
                  <a:srgbClr val="000000"/>
                </a:solidFill>
              </a:rPr>
              <a:t> </a:t>
            </a:r>
            <a:r>
              <a:rPr lang="en-GB" dirty="0"/>
              <a:t>= </a:t>
            </a:r>
            <a:r>
              <a:rPr lang="en-GB" dirty="0">
                <a:solidFill>
                  <a:srgbClr val="0033B3"/>
                </a:solidFill>
              </a:rPr>
              <a:t>new </a:t>
            </a:r>
            <a:r>
              <a:rPr lang="en-GB" dirty="0"/>
              <a:t>Cat();</a:t>
            </a:r>
            <a:br>
              <a:rPr lang="en-GB" dirty="0"/>
            </a:br>
            <a:r>
              <a:rPr lang="en-GB" dirty="0"/>
              <a:t>    </a:t>
            </a:r>
            <a:r>
              <a:rPr lang="en-GB" dirty="0">
                <a:solidFill>
                  <a:srgbClr val="000000"/>
                </a:solidFill>
              </a:rPr>
              <a:t>Cat </a:t>
            </a:r>
            <a:r>
              <a:rPr lang="en-GB" dirty="0" err="1">
                <a:solidFill>
                  <a:srgbClr val="000000"/>
                </a:solidFill>
              </a:rPr>
              <a:t>luna</a:t>
            </a:r>
            <a:r>
              <a:rPr lang="en-GB" dirty="0">
                <a:solidFill>
                  <a:srgbClr val="000000"/>
                </a:solidFill>
              </a:rPr>
              <a:t> </a:t>
            </a:r>
            <a:r>
              <a:rPr lang="en-GB" dirty="0"/>
              <a:t>= </a:t>
            </a:r>
            <a:r>
              <a:rPr lang="en-GB" dirty="0">
                <a:solidFill>
                  <a:srgbClr val="0033B3"/>
                </a:solidFill>
              </a:rPr>
              <a:t>new </a:t>
            </a:r>
            <a:r>
              <a:rPr lang="en-GB" dirty="0"/>
              <a:t>Cat();</a:t>
            </a:r>
            <a:br>
              <a:rPr lang="en-GB" dirty="0"/>
            </a:br>
            <a:br>
              <a:rPr lang="en-GB" dirty="0"/>
            </a:br>
            <a:r>
              <a:rPr lang="en-GB" dirty="0"/>
              <a:t>    </a:t>
            </a:r>
            <a:r>
              <a:rPr lang="en-GB" dirty="0" err="1">
                <a:solidFill>
                  <a:srgbClr val="000000"/>
                </a:solidFill>
              </a:rPr>
              <a:t>luna</a:t>
            </a:r>
            <a:r>
              <a:rPr lang="en-GB" dirty="0" err="1"/>
              <a:t>.sleep</a:t>
            </a:r>
            <a:r>
              <a:rPr lang="en-GB" dirty="0"/>
              <a:t>(</a:t>
            </a:r>
            <a:r>
              <a:rPr lang="en-GB" dirty="0">
                <a:solidFill>
                  <a:srgbClr val="1750EB"/>
                </a:solidFill>
              </a:rPr>
              <a:t>2</a:t>
            </a:r>
            <a:r>
              <a:rPr lang="en-GB" dirty="0"/>
              <a:t>);</a:t>
            </a:r>
            <a:br>
              <a:rPr lang="en-GB" dirty="0"/>
            </a:br>
            <a:r>
              <a:rPr lang="en-GB" dirty="0"/>
              <a:t>    </a:t>
            </a:r>
            <a:r>
              <a:rPr lang="en-GB" dirty="0" err="1">
                <a:solidFill>
                  <a:srgbClr val="000000"/>
                </a:solidFill>
              </a:rPr>
              <a:t>oscar</a:t>
            </a:r>
            <a:r>
              <a:rPr lang="en-GB" dirty="0" err="1"/>
              <a:t>.meow</a:t>
            </a:r>
            <a:r>
              <a:rPr lang="en-GB" dirty="0"/>
              <a:t>();</a:t>
            </a:r>
            <a:br>
              <a:rPr lang="en-GB" dirty="0"/>
            </a:br>
            <a:r>
              <a:rPr lang="en-GB" dirty="0"/>
              <a:t>}</a:t>
            </a:r>
            <a:br>
              <a:rPr lang="en-GB" dirty="0"/>
            </a:br>
            <a:endParaRPr lang="en-UA" dirty="0"/>
          </a:p>
        </p:txBody>
      </p:sp>
      <p:sp>
        <p:nvSpPr>
          <p:cNvPr id="5" name="Slide Number Placeholder 4">
            <a:extLst>
              <a:ext uri="{FF2B5EF4-FFF2-40B4-BE49-F238E27FC236}">
                <a16:creationId xmlns:a16="http://schemas.microsoft.com/office/drawing/2014/main" id="{FE41E78E-B801-5A41-81FD-D40B74E636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93755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11023-E09C-8A43-9FBC-93D08D8BAEBD}"/>
              </a:ext>
            </a:extLst>
          </p:cNvPr>
          <p:cNvSpPr>
            <a:spLocks noGrp="1"/>
          </p:cNvSpPr>
          <p:nvPr>
            <p:ph type="title"/>
          </p:nvPr>
        </p:nvSpPr>
        <p:spPr/>
        <p:txBody>
          <a:bodyPr/>
          <a:lstStyle/>
          <a:p>
            <a:r>
              <a:rPr lang="en-US" dirty="0"/>
              <a:t>Method vs Constructor</a:t>
            </a:r>
          </a:p>
        </p:txBody>
      </p:sp>
      <p:sp>
        <p:nvSpPr>
          <p:cNvPr id="3" name="Text Placeholder 2">
            <a:extLst>
              <a:ext uri="{FF2B5EF4-FFF2-40B4-BE49-F238E27FC236}">
                <a16:creationId xmlns:a16="http://schemas.microsoft.com/office/drawing/2014/main" id="{F7AA117C-F418-404B-8EA0-70C0D938E667}"/>
              </a:ext>
            </a:extLst>
          </p:cNvPr>
          <p:cNvSpPr>
            <a:spLocks noGrp="1"/>
          </p:cNvSpPr>
          <p:nvPr>
            <p:ph type="body" idx="1"/>
          </p:nvPr>
        </p:nvSpPr>
        <p:spPr>
          <a:xfrm>
            <a:off x="893700" y="1373588"/>
            <a:ext cx="7974006" cy="3552300"/>
          </a:xfrm>
        </p:spPr>
        <p:txBody>
          <a:bodyPr/>
          <a:lstStyle/>
          <a:p>
            <a:r>
              <a:rPr lang="en-US" altLang="en-US" dirty="0"/>
              <a:t>Method describes behavior</a:t>
            </a:r>
          </a:p>
          <a:p>
            <a:r>
              <a:rPr lang="en-US" altLang="en-US" dirty="0"/>
              <a:t>Method signature:</a:t>
            </a:r>
          </a:p>
          <a:p>
            <a:pPr lvl="1"/>
            <a:r>
              <a:rPr lang="en-US" altLang="en-US" dirty="0"/>
              <a:t>name</a:t>
            </a:r>
          </a:p>
          <a:p>
            <a:pPr lvl="1"/>
            <a:r>
              <a:rPr lang="en-US" altLang="en-US" dirty="0"/>
              <a:t>arguments (including order)</a:t>
            </a:r>
          </a:p>
          <a:p>
            <a:r>
              <a:rPr lang="en-US" altLang="en-US" dirty="0"/>
              <a:t>Specific method with the same to class name and without return statement called Constructor</a:t>
            </a:r>
          </a:p>
          <a:p>
            <a:r>
              <a:rPr lang="en-US" altLang="en-US" dirty="0"/>
              <a:t>To invoke constructor use “</a:t>
            </a:r>
            <a:r>
              <a:rPr lang="en-US" altLang="en-US" dirty="0">
                <a:solidFill>
                  <a:schemeClr val="bg2"/>
                </a:solidFill>
              </a:rPr>
              <a:t>new</a:t>
            </a:r>
            <a:r>
              <a:rPr lang="en-US" altLang="en-US" dirty="0"/>
              <a:t>” keyword</a:t>
            </a:r>
          </a:p>
        </p:txBody>
      </p:sp>
      <p:sp>
        <p:nvSpPr>
          <p:cNvPr id="4" name="Slide Number Placeholder 3">
            <a:extLst>
              <a:ext uri="{FF2B5EF4-FFF2-40B4-BE49-F238E27FC236}">
                <a16:creationId xmlns:a16="http://schemas.microsoft.com/office/drawing/2014/main" id="{B1FACBDB-6149-8B4F-AB93-275BDD46EC4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130246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65B33-7F3C-1A41-A755-8F0F169A5133}"/>
              </a:ext>
            </a:extLst>
          </p:cNvPr>
          <p:cNvSpPr>
            <a:spLocks noGrp="1"/>
          </p:cNvSpPr>
          <p:nvPr>
            <p:ph type="title"/>
          </p:nvPr>
        </p:nvSpPr>
        <p:spPr/>
        <p:txBody>
          <a:bodyPr/>
          <a:lstStyle/>
          <a:p>
            <a:r>
              <a:rPr lang="en-UA" dirty="0"/>
              <a:t>Constructor example</a:t>
            </a:r>
          </a:p>
        </p:txBody>
      </p:sp>
      <p:sp>
        <p:nvSpPr>
          <p:cNvPr id="5" name="Text Placeholder 4">
            <a:extLst>
              <a:ext uri="{FF2B5EF4-FFF2-40B4-BE49-F238E27FC236}">
                <a16:creationId xmlns:a16="http://schemas.microsoft.com/office/drawing/2014/main" id="{CF953CCC-0E26-6E48-98E6-6B4101F45D65}"/>
              </a:ext>
            </a:extLst>
          </p:cNvPr>
          <p:cNvSpPr>
            <a:spLocks noGrp="1"/>
          </p:cNvSpPr>
          <p:nvPr>
            <p:ph type="body" idx="1"/>
          </p:nvPr>
        </p:nvSpPr>
        <p:spPr>
          <a:xfrm>
            <a:off x="893624" y="1200150"/>
            <a:ext cx="3828501" cy="3725700"/>
          </a:xfrm>
        </p:spPr>
        <p:txBody>
          <a:bodyPr/>
          <a:lstStyle/>
          <a:p>
            <a:pPr marL="101600" indent="0">
              <a:buNone/>
            </a:pPr>
            <a:r>
              <a:rPr lang="en-GB" sz="1200" dirty="0">
                <a:solidFill>
                  <a:srgbClr val="0033B3"/>
                </a:solidFill>
              </a:rPr>
              <a:t>class </a:t>
            </a:r>
            <a:r>
              <a:rPr lang="en-GB" sz="1200" dirty="0">
                <a:solidFill>
                  <a:srgbClr val="000000"/>
                </a:solidFill>
              </a:rPr>
              <a:t>Cat </a:t>
            </a:r>
            <a:r>
              <a:rPr lang="en-GB" sz="1200" dirty="0"/>
              <a:t>{</a:t>
            </a:r>
            <a:br>
              <a:rPr lang="en-GB" sz="1200" dirty="0"/>
            </a:br>
            <a:r>
              <a:rPr lang="en-GB" sz="1200" dirty="0"/>
              <a:t>    </a:t>
            </a:r>
            <a:r>
              <a:rPr lang="en-GB" sz="1200" dirty="0">
                <a:solidFill>
                  <a:srgbClr val="000000"/>
                </a:solidFill>
              </a:rPr>
              <a:t>String </a:t>
            </a:r>
            <a:r>
              <a:rPr lang="en-GB" sz="1200" dirty="0">
                <a:solidFill>
                  <a:srgbClr val="871094"/>
                </a:solidFill>
              </a:rPr>
              <a:t>name</a:t>
            </a:r>
            <a:r>
              <a:rPr lang="en-GB" sz="1200" dirty="0"/>
              <a:t>;</a:t>
            </a:r>
            <a:br>
              <a:rPr lang="en-GB" sz="1200" dirty="0"/>
            </a:br>
            <a:br>
              <a:rPr lang="en-GB" sz="1200" dirty="0"/>
            </a:br>
            <a:r>
              <a:rPr lang="en-GB" sz="1200" dirty="0"/>
              <a:t>    </a:t>
            </a:r>
            <a:r>
              <a:rPr lang="en-GB" sz="1200" dirty="0">
                <a:solidFill>
                  <a:srgbClr val="0033B3"/>
                </a:solidFill>
              </a:rPr>
              <a:t>public </a:t>
            </a:r>
            <a:r>
              <a:rPr lang="en-GB" sz="1200" dirty="0">
                <a:solidFill>
                  <a:srgbClr val="00627A"/>
                </a:solidFill>
              </a:rPr>
              <a:t>Cat</a:t>
            </a:r>
            <a:r>
              <a:rPr lang="en-GB" sz="1200" dirty="0"/>
              <a:t>() {</a:t>
            </a:r>
            <a:br>
              <a:rPr lang="en-GB" sz="1200" dirty="0"/>
            </a:br>
            <a:r>
              <a:rPr lang="en-GB" sz="1200" dirty="0"/>
              <a:t>    }</a:t>
            </a:r>
            <a:br>
              <a:rPr lang="en-GB" sz="1200" dirty="0"/>
            </a:br>
            <a:r>
              <a:rPr lang="en-GB" sz="1200" dirty="0"/>
              <a:t>}</a:t>
            </a:r>
          </a:p>
          <a:p>
            <a:pPr marL="101600" indent="0">
              <a:buNone/>
            </a:pPr>
            <a:r>
              <a:rPr lang="en-GB" sz="1400" dirty="0">
                <a:solidFill>
                  <a:srgbClr val="0033B3"/>
                </a:solidFill>
              </a:rPr>
              <a:t> </a:t>
            </a:r>
            <a:r>
              <a:rPr lang="en-GB" sz="1400" dirty="0">
                <a:solidFill>
                  <a:schemeClr val="tx1"/>
                </a:solidFill>
              </a:rPr>
              <a:t>or</a:t>
            </a:r>
          </a:p>
          <a:p>
            <a:pPr marL="101600" indent="0">
              <a:buNone/>
            </a:pPr>
            <a:r>
              <a:rPr lang="en-GB" sz="1200" dirty="0">
                <a:solidFill>
                  <a:srgbClr val="0033B3"/>
                </a:solidFill>
              </a:rPr>
              <a:t>class </a:t>
            </a:r>
            <a:r>
              <a:rPr lang="en-GB" sz="1200" dirty="0">
                <a:solidFill>
                  <a:srgbClr val="000000"/>
                </a:solidFill>
              </a:rPr>
              <a:t>Cat </a:t>
            </a:r>
            <a:r>
              <a:rPr lang="en-GB" sz="1200" dirty="0"/>
              <a:t>{</a:t>
            </a:r>
            <a:br>
              <a:rPr lang="en-GB" sz="1200" dirty="0"/>
            </a:br>
            <a:r>
              <a:rPr lang="en-GB" sz="1200" dirty="0"/>
              <a:t>    </a:t>
            </a:r>
            <a:r>
              <a:rPr lang="en-GB" sz="1200" dirty="0">
                <a:solidFill>
                  <a:srgbClr val="000000"/>
                </a:solidFill>
              </a:rPr>
              <a:t>String </a:t>
            </a:r>
            <a:r>
              <a:rPr lang="en-GB" sz="1200" dirty="0">
                <a:solidFill>
                  <a:srgbClr val="871094"/>
                </a:solidFill>
              </a:rPr>
              <a:t>name</a:t>
            </a:r>
            <a:r>
              <a:rPr lang="en-GB" sz="1200" dirty="0"/>
              <a:t>;</a:t>
            </a:r>
            <a:br>
              <a:rPr lang="en-GB" sz="1200" dirty="0"/>
            </a:br>
            <a:br>
              <a:rPr lang="en-GB" sz="1200" dirty="0"/>
            </a:br>
            <a:r>
              <a:rPr lang="en-GB" sz="1200" dirty="0"/>
              <a:t>    </a:t>
            </a:r>
            <a:r>
              <a:rPr lang="en-GB" sz="1200" dirty="0">
                <a:solidFill>
                  <a:srgbClr val="00627A"/>
                </a:solidFill>
              </a:rPr>
              <a:t>Cat</a:t>
            </a:r>
            <a:r>
              <a:rPr lang="en-GB" sz="1200" dirty="0"/>
              <a:t>() {</a:t>
            </a:r>
            <a:br>
              <a:rPr lang="en-GB" sz="1200" dirty="0"/>
            </a:br>
            <a:r>
              <a:rPr lang="en-GB" sz="1200" dirty="0"/>
              <a:t>        </a:t>
            </a:r>
            <a:r>
              <a:rPr lang="en-GB" sz="1200" dirty="0">
                <a:solidFill>
                  <a:srgbClr val="0033B3"/>
                </a:solidFill>
              </a:rPr>
              <a:t>this</a:t>
            </a:r>
            <a:r>
              <a:rPr lang="en-GB" sz="1200" dirty="0"/>
              <a:t>(</a:t>
            </a:r>
            <a:r>
              <a:rPr lang="en-GB" sz="1200" dirty="0">
                <a:solidFill>
                  <a:srgbClr val="067D17"/>
                </a:solidFill>
              </a:rPr>
              <a:t>"Oscar"</a:t>
            </a:r>
            <a:r>
              <a:rPr lang="en-GB" sz="1200" dirty="0"/>
              <a:t>);</a:t>
            </a:r>
            <a:br>
              <a:rPr lang="en-GB" sz="1200" dirty="0"/>
            </a:br>
            <a:r>
              <a:rPr lang="en-GB" sz="1200" dirty="0"/>
              <a:t>    }</a:t>
            </a:r>
            <a:br>
              <a:rPr lang="en-GB" sz="1200" dirty="0"/>
            </a:br>
            <a:br>
              <a:rPr lang="en-GB" sz="1200" dirty="0"/>
            </a:br>
            <a:r>
              <a:rPr lang="en-GB" sz="1200" dirty="0"/>
              <a:t>    </a:t>
            </a:r>
            <a:r>
              <a:rPr lang="en-GB" sz="1200" dirty="0">
                <a:solidFill>
                  <a:srgbClr val="00627A"/>
                </a:solidFill>
              </a:rPr>
              <a:t>Cat</a:t>
            </a:r>
            <a:r>
              <a:rPr lang="en-GB" sz="1200" dirty="0"/>
              <a:t>(</a:t>
            </a:r>
            <a:r>
              <a:rPr lang="en-GB" sz="1200" dirty="0">
                <a:solidFill>
                  <a:srgbClr val="000000"/>
                </a:solidFill>
              </a:rPr>
              <a:t>String </a:t>
            </a:r>
            <a:r>
              <a:rPr lang="en-GB" sz="1200" dirty="0"/>
              <a:t>name) {</a:t>
            </a:r>
            <a:br>
              <a:rPr lang="en-GB" sz="1200" dirty="0"/>
            </a:br>
            <a:r>
              <a:rPr lang="en-GB" sz="1200" dirty="0"/>
              <a:t>        </a:t>
            </a:r>
            <a:r>
              <a:rPr lang="en-GB" sz="1200" dirty="0" err="1">
                <a:solidFill>
                  <a:srgbClr val="0033B3"/>
                </a:solidFill>
              </a:rPr>
              <a:t>this</a:t>
            </a:r>
            <a:r>
              <a:rPr lang="en-GB" sz="1200" dirty="0" err="1"/>
              <a:t>.</a:t>
            </a:r>
            <a:r>
              <a:rPr lang="en-GB" sz="1200" dirty="0" err="1">
                <a:solidFill>
                  <a:srgbClr val="871094"/>
                </a:solidFill>
              </a:rPr>
              <a:t>name</a:t>
            </a:r>
            <a:r>
              <a:rPr lang="en-GB" sz="1200" dirty="0">
                <a:solidFill>
                  <a:srgbClr val="871094"/>
                </a:solidFill>
              </a:rPr>
              <a:t> </a:t>
            </a:r>
            <a:r>
              <a:rPr lang="en-GB" sz="1200" dirty="0"/>
              <a:t>= name;</a:t>
            </a:r>
            <a:br>
              <a:rPr lang="en-GB" sz="1200" dirty="0"/>
            </a:br>
            <a:r>
              <a:rPr lang="en-GB" sz="1200" dirty="0"/>
              <a:t>    }</a:t>
            </a:r>
            <a:br>
              <a:rPr lang="en-GB" sz="1200" dirty="0"/>
            </a:br>
            <a:r>
              <a:rPr lang="en-GB" sz="1200" dirty="0"/>
              <a:t>}</a:t>
            </a:r>
          </a:p>
          <a:p>
            <a:pPr marL="101600" indent="0">
              <a:buNone/>
            </a:pPr>
            <a:endParaRPr lang="en-GB" sz="1400" dirty="0">
              <a:solidFill>
                <a:srgbClr val="0033B3"/>
              </a:solidFill>
            </a:endParaRPr>
          </a:p>
          <a:p>
            <a:pPr marL="101600" indent="0">
              <a:buNone/>
            </a:pPr>
            <a:endParaRPr lang="en-GB" sz="1400" dirty="0">
              <a:solidFill>
                <a:srgbClr val="0033B3"/>
              </a:solidFill>
            </a:endParaRPr>
          </a:p>
          <a:p>
            <a:pPr marL="101600" indent="0">
              <a:buNone/>
            </a:pPr>
            <a:endParaRPr lang="en-GB" sz="1400" dirty="0">
              <a:solidFill>
                <a:srgbClr val="0033B3"/>
              </a:solidFill>
            </a:endParaRPr>
          </a:p>
        </p:txBody>
      </p:sp>
      <p:sp>
        <p:nvSpPr>
          <p:cNvPr id="6" name="Text Placeholder 5">
            <a:extLst>
              <a:ext uri="{FF2B5EF4-FFF2-40B4-BE49-F238E27FC236}">
                <a16:creationId xmlns:a16="http://schemas.microsoft.com/office/drawing/2014/main" id="{85BB284D-5315-2647-A13B-12A4812660D4}"/>
              </a:ext>
            </a:extLst>
          </p:cNvPr>
          <p:cNvSpPr>
            <a:spLocks noGrp="1"/>
          </p:cNvSpPr>
          <p:nvPr>
            <p:ph type="body" idx="2"/>
          </p:nvPr>
        </p:nvSpPr>
        <p:spPr>
          <a:xfrm>
            <a:off x="5022375" y="1200150"/>
            <a:ext cx="3458199" cy="3725700"/>
          </a:xfrm>
        </p:spPr>
        <p:txBody>
          <a:bodyPr/>
          <a:lstStyle/>
          <a:p>
            <a:pPr marL="101600" lvl="0" indent="0">
              <a:buClr>
                <a:srgbClr val="97ABBC"/>
              </a:buClr>
              <a:buNone/>
            </a:pPr>
            <a:r>
              <a:rPr lang="en-GB" sz="1200" dirty="0">
                <a:solidFill>
                  <a:srgbClr val="0033B3"/>
                </a:solidFill>
              </a:rPr>
              <a:t>public static void </a:t>
            </a:r>
            <a:r>
              <a:rPr lang="en-GB" sz="1200" dirty="0">
                <a:solidFill>
                  <a:srgbClr val="00627A"/>
                </a:solidFill>
              </a:rPr>
              <a:t>main</a:t>
            </a:r>
            <a:r>
              <a:rPr lang="en-GB" sz="1200" dirty="0">
                <a:solidFill>
                  <a:srgbClr val="677480"/>
                </a:solidFill>
              </a:rPr>
              <a:t>(</a:t>
            </a:r>
            <a:r>
              <a:rPr lang="en-GB" sz="1200" dirty="0">
                <a:solidFill>
                  <a:srgbClr val="000000"/>
                </a:solidFill>
              </a:rPr>
              <a:t>String</a:t>
            </a:r>
            <a:r>
              <a:rPr lang="en-GB" sz="1200" dirty="0">
                <a:solidFill>
                  <a:srgbClr val="677480"/>
                </a:solidFill>
              </a:rPr>
              <a:t>[] </a:t>
            </a:r>
            <a:r>
              <a:rPr lang="en-GB" sz="1200" dirty="0" err="1">
                <a:solidFill>
                  <a:srgbClr val="677480"/>
                </a:solidFill>
              </a:rPr>
              <a:t>args</a:t>
            </a:r>
            <a:r>
              <a:rPr lang="en-GB" sz="1200" dirty="0">
                <a:solidFill>
                  <a:srgbClr val="677480"/>
                </a:solidFill>
              </a:rPr>
              <a:t>) {</a:t>
            </a:r>
            <a:br>
              <a:rPr lang="en-GB" sz="1200" dirty="0">
                <a:solidFill>
                  <a:srgbClr val="677480"/>
                </a:solidFill>
              </a:rPr>
            </a:br>
            <a:r>
              <a:rPr lang="en-GB" sz="1200" dirty="0">
                <a:solidFill>
                  <a:srgbClr val="677480"/>
                </a:solidFill>
              </a:rPr>
              <a:t>    </a:t>
            </a:r>
            <a:r>
              <a:rPr lang="en-GB" sz="1200" dirty="0">
                <a:solidFill>
                  <a:srgbClr val="000000"/>
                </a:solidFill>
              </a:rPr>
              <a:t>Cat cat </a:t>
            </a:r>
            <a:r>
              <a:rPr lang="en-GB" sz="1200" dirty="0">
                <a:solidFill>
                  <a:srgbClr val="677480"/>
                </a:solidFill>
              </a:rPr>
              <a:t>= </a:t>
            </a:r>
            <a:r>
              <a:rPr lang="en-GB" sz="1200" dirty="0">
                <a:solidFill>
                  <a:srgbClr val="0033B3"/>
                </a:solidFill>
              </a:rPr>
              <a:t>new </a:t>
            </a:r>
            <a:r>
              <a:rPr lang="en-GB" sz="1200" dirty="0">
                <a:solidFill>
                  <a:srgbClr val="677480"/>
                </a:solidFill>
              </a:rPr>
              <a:t>Cat();</a:t>
            </a:r>
            <a:br>
              <a:rPr lang="en-GB" sz="1200" dirty="0">
                <a:solidFill>
                  <a:srgbClr val="677480"/>
                </a:solidFill>
              </a:rPr>
            </a:br>
            <a:r>
              <a:rPr lang="en-GB" sz="1200" dirty="0">
                <a:solidFill>
                  <a:srgbClr val="677480"/>
                </a:solidFill>
              </a:rPr>
              <a:t>    </a:t>
            </a:r>
            <a:r>
              <a:rPr lang="en-GB" sz="1200" dirty="0">
                <a:solidFill>
                  <a:srgbClr val="000000"/>
                </a:solidFill>
              </a:rPr>
              <a:t>Cat </a:t>
            </a:r>
            <a:r>
              <a:rPr lang="en-GB" sz="1200" dirty="0" err="1">
                <a:solidFill>
                  <a:srgbClr val="000000"/>
                </a:solidFill>
              </a:rPr>
              <a:t>catWithName</a:t>
            </a:r>
            <a:r>
              <a:rPr lang="en-GB" sz="1200" dirty="0">
                <a:solidFill>
                  <a:srgbClr val="000000"/>
                </a:solidFill>
              </a:rPr>
              <a:t> </a:t>
            </a:r>
            <a:r>
              <a:rPr lang="en-GB" sz="1200" dirty="0">
                <a:solidFill>
                  <a:srgbClr val="677480"/>
                </a:solidFill>
              </a:rPr>
              <a:t>= </a:t>
            </a:r>
            <a:r>
              <a:rPr lang="en-GB" sz="1200" dirty="0">
                <a:solidFill>
                  <a:srgbClr val="0033B3"/>
                </a:solidFill>
              </a:rPr>
              <a:t>new </a:t>
            </a:r>
            <a:r>
              <a:rPr lang="en-GB" sz="1200" dirty="0">
                <a:solidFill>
                  <a:srgbClr val="677480"/>
                </a:solidFill>
              </a:rPr>
              <a:t>Cat(</a:t>
            </a:r>
            <a:r>
              <a:rPr lang="en-GB" sz="1200" dirty="0">
                <a:solidFill>
                  <a:srgbClr val="067D17"/>
                </a:solidFill>
              </a:rPr>
              <a:t>"Oscar"</a:t>
            </a:r>
            <a:r>
              <a:rPr lang="en-GB" sz="1200" dirty="0">
                <a:solidFill>
                  <a:srgbClr val="677480"/>
                </a:solidFill>
              </a:rPr>
              <a:t>);</a:t>
            </a:r>
            <a:br>
              <a:rPr lang="en-GB" sz="1200" dirty="0">
                <a:solidFill>
                  <a:srgbClr val="677480"/>
                </a:solidFill>
              </a:rPr>
            </a:br>
            <a:br>
              <a:rPr lang="en-GB" sz="1200" dirty="0">
                <a:solidFill>
                  <a:srgbClr val="677480"/>
                </a:solidFill>
              </a:rPr>
            </a:br>
            <a:r>
              <a:rPr lang="en-GB" sz="1200" dirty="0">
                <a:solidFill>
                  <a:srgbClr val="677480"/>
                </a:solidFill>
              </a:rPr>
              <a:t>    </a:t>
            </a:r>
            <a:r>
              <a:rPr lang="en-GB" sz="1200" dirty="0" err="1">
                <a:solidFill>
                  <a:srgbClr val="677480"/>
                </a:solidFill>
              </a:rPr>
              <a:t>println</a:t>
            </a:r>
            <a:r>
              <a:rPr lang="en-GB" sz="1200" dirty="0">
                <a:solidFill>
                  <a:srgbClr val="677480"/>
                </a:solidFill>
              </a:rPr>
              <a:t>(</a:t>
            </a:r>
            <a:r>
              <a:rPr lang="en-GB" sz="1200" dirty="0">
                <a:solidFill>
                  <a:srgbClr val="067D17"/>
                </a:solidFill>
              </a:rPr>
              <a:t>"cat = " </a:t>
            </a:r>
            <a:r>
              <a:rPr lang="en-GB" sz="1200" dirty="0">
                <a:solidFill>
                  <a:srgbClr val="677480"/>
                </a:solidFill>
              </a:rPr>
              <a:t>+ </a:t>
            </a:r>
            <a:r>
              <a:rPr lang="en-GB" sz="1200" dirty="0">
                <a:solidFill>
                  <a:srgbClr val="000000"/>
                </a:solidFill>
              </a:rPr>
              <a:t>cat</a:t>
            </a:r>
            <a:r>
              <a:rPr lang="en-GB" sz="1200" dirty="0">
                <a:solidFill>
                  <a:srgbClr val="677480"/>
                </a:solidFill>
              </a:rPr>
              <a:t>);</a:t>
            </a:r>
            <a:br>
              <a:rPr lang="en-GB" sz="1200" dirty="0">
                <a:solidFill>
                  <a:srgbClr val="677480"/>
                </a:solidFill>
              </a:rPr>
            </a:br>
            <a:r>
              <a:rPr lang="en-GB" sz="1200" dirty="0">
                <a:solidFill>
                  <a:srgbClr val="677480"/>
                </a:solidFill>
              </a:rPr>
              <a:t>    </a:t>
            </a:r>
            <a:r>
              <a:rPr lang="en-GB" sz="1200" dirty="0" err="1">
                <a:solidFill>
                  <a:srgbClr val="677480"/>
                </a:solidFill>
              </a:rPr>
              <a:t>println</a:t>
            </a:r>
            <a:r>
              <a:rPr lang="en-GB" sz="1200" dirty="0">
                <a:solidFill>
                  <a:srgbClr val="677480"/>
                </a:solidFill>
              </a:rPr>
              <a:t>(</a:t>
            </a:r>
            <a:r>
              <a:rPr lang="en-GB" sz="1200" dirty="0">
                <a:solidFill>
                  <a:srgbClr val="067D17"/>
                </a:solidFill>
              </a:rPr>
              <a:t>"</a:t>
            </a:r>
            <a:r>
              <a:rPr lang="en-GB" sz="1200" dirty="0" err="1">
                <a:solidFill>
                  <a:srgbClr val="067D17"/>
                </a:solidFill>
              </a:rPr>
              <a:t>catWithName</a:t>
            </a:r>
            <a:r>
              <a:rPr lang="en-GB" sz="1200" dirty="0">
                <a:solidFill>
                  <a:srgbClr val="067D17"/>
                </a:solidFill>
              </a:rPr>
              <a:t> = " </a:t>
            </a:r>
            <a:r>
              <a:rPr lang="en-GB" sz="1200" dirty="0">
                <a:solidFill>
                  <a:srgbClr val="677480"/>
                </a:solidFill>
              </a:rPr>
              <a:t>+ </a:t>
            </a:r>
            <a:r>
              <a:rPr lang="en-GB" sz="1200" dirty="0" err="1">
                <a:solidFill>
                  <a:srgbClr val="000000"/>
                </a:solidFill>
              </a:rPr>
              <a:t>catWithName</a:t>
            </a:r>
            <a:r>
              <a:rPr lang="en-GB" sz="1200" dirty="0">
                <a:solidFill>
                  <a:srgbClr val="677480"/>
                </a:solidFill>
              </a:rPr>
              <a:t>);</a:t>
            </a:r>
            <a:br>
              <a:rPr lang="en-GB" sz="1200" dirty="0">
                <a:solidFill>
                  <a:srgbClr val="677480"/>
                </a:solidFill>
              </a:rPr>
            </a:br>
            <a:r>
              <a:rPr lang="en-GB" sz="1200" dirty="0">
                <a:solidFill>
                  <a:srgbClr val="677480"/>
                </a:solidFill>
              </a:rPr>
              <a:t>}</a:t>
            </a:r>
            <a:endParaRPr lang="en-UA" sz="1200" dirty="0">
              <a:solidFill>
                <a:srgbClr val="677480"/>
              </a:solidFill>
            </a:endParaRPr>
          </a:p>
          <a:p>
            <a:pPr marL="101600" indent="0">
              <a:buNone/>
            </a:pPr>
            <a:br>
              <a:rPr lang="en-GB" dirty="0"/>
            </a:br>
            <a:endParaRPr lang="en-UA" dirty="0"/>
          </a:p>
        </p:txBody>
      </p:sp>
      <p:sp>
        <p:nvSpPr>
          <p:cNvPr id="4" name="Slide Number Placeholder 3">
            <a:extLst>
              <a:ext uri="{FF2B5EF4-FFF2-40B4-BE49-F238E27FC236}">
                <a16:creationId xmlns:a16="http://schemas.microsoft.com/office/drawing/2014/main" id="{96B5CD83-5D97-B041-AA64-C9BFAE0F2BA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144250183"/>
      </p:ext>
    </p:extLst>
  </p:cSld>
  <p:clrMapOvr>
    <a:masterClrMapping/>
  </p:clrMapOvr>
</p:sld>
</file>

<file path=ppt/theme/theme1.xml><?xml version="1.0" encoding="utf-8"?>
<a:theme xmlns:a="http://schemas.openxmlformats.org/drawingml/2006/main" name="Antonio template">
  <a:themeElements>
    <a:clrScheme name="Custom 347">
      <a:dk1>
        <a:srgbClr val="677480"/>
      </a:dk1>
      <a:lt1>
        <a:srgbClr val="FFFFFF"/>
      </a:lt1>
      <a:dk2>
        <a:srgbClr val="2185C5"/>
      </a:dk2>
      <a:lt2>
        <a:srgbClr val="FFFFFF"/>
      </a:lt2>
      <a:accent1>
        <a:srgbClr val="2185C5"/>
      </a:accent1>
      <a:accent2>
        <a:srgbClr val="7ECEFD"/>
      </a:accent2>
      <a:accent3>
        <a:srgbClr val="F20253"/>
      </a:accent3>
      <a:accent4>
        <a:srgbClr val="FF9715"/>
      </a:accent4>
      <a:accent5>
        <a:srgbClr val="1C3AA9"/>
      </a:accent5>
      <a:accent6>
        <a:srgbClr val="97ABBC"/>
      </a:accent6>
      <a:hlink>
        <a:srgbClr val="2185C5"/>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1678</TotalTime>
  <Words>2706</Words>
  <Application>Microsoft Macintosh PowerPoint</Application>
  <PresentationFormat>On-screen Show (16:9)</PresentationFormat>
  <Paragraphs>275</Paragraphs>
  <Slides>58</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58</vt:i4>
      </vt:variant>
    </vt:vector>
  </HeadingPairs>
  <TitlesOfParts>
    <vt:vector size="62" baseType="lpstr">
      <vt:lpstr>Arial</vt:lpstr>
      <vt:lpstr>Lato</vt:lpstr>
      <vt:lpstr>Raleway</vt:lpstr>
      <vt:lpstr>Antonio template</vt:lpstr>
      <vt:lpstr>Lesson 3 – Object-oriented programming</vt:lpstr>
      <vt:lpstr>Lesson goals</vt:lpstr>
      <vt:lpstr>OOP Basics</vt:lpstr>
      <vt:lpstr>What is OOP</vt:lpstr>
      <vt:lpstr>Class structure</vt:lpstr>
      <vt:lpstr>Object</vt:lpstr>
      <vt:lpstr>Class vs Object </vt:lpstr>
      <vt:lpstr>Method vs Constructor</vt:lpstr>
      <vt:lpstr>Constructor example</vt:lpstr>
      <vt:lpstr>Overloading priority</vt:lpstr>
      <vt:lpstr>Overloading example</vt:lpstr>
      <vt:lpstr>Class hierarchies</vt:lpstr>
      <vt:lpstr>Complex hierarchy example</vt:lpstr>
      <vt:lpstr>OOP Principles</vt:lpstr>
      <vt:lpstr>Design principle</vt:lpstr>
      <vt:lpstr>OOP Principles (aka Pillars of OOP)</vt:lpstr>
      <vt:lpstr>PowerPoint Presentation</vt:lpstr>
      <vt:lpstr>Abstraction example</vt:lpstr>
      <vt:lpstr>Abstraction in Java</vt:lpstr>
      <vt:lpstr>Interface example</vt:lpstr>
      <vt:lpstr>Interface usage</vt:lpstr>
      <vt:lpstr>Interface features</vt:lpstr>
      <vt:lpstr>Abstract class example</vt:lpstr>
      <vt:lpstr>Abstract class usage</vt:lpstr>
      <vt:lpstr>Abstract Class features</vt:lpstr>
      <vt:lpstr>Abstract Class vs Interface</vt:lpstr>
      <vt:lpstr>PowerPoint Presentation</vt:lpstr>
      <vt:lpstr>Encapsulation types</vt:lpstr>
      <vt:lpstr>Encapsulation. Access modifiers </vt:lpstr>
      <vt:lpstr>Encapsulation</vt:lpstr>
      <vt:lpstr>Encapsulation. Public Contract (interfaces)</vt:lpstr>
      <vt:lpstr>Encapsulation. Example Java POJO</vt:lpstr>
      <vt:lpstr>Encapsulation. Demo Java POJO</vt:lpstr>
      <vt:lpstr>Encapsulation. Example Java POJO</vt:lpstr>
      <vt:lpstr>PowerPoint Presentation</vt:lpstr>
      <vt:lpstr>Inheritance features</vt:lpstr>
      <vt:lpstr>Inheritance features</vt:lpstr>
      <vt:lpstr>Inheritance example</vt:lpstr>
      <vt:lpstr>Inheritance example</vt:lpstr>
      <vt:lpstr>Overriding rules</vt:lpstr>
      <vt:lpstr>Overloading vs Overriding</vt:lpstr>
      <vt:lpstr>Interfaces inheritance</vt:lpstr>
      <vt:lpstr>PowerPoint Presentation</vt:lpstr>
      <vt:lpstr>Polymorphism example</vt:lpstr>
      <vt:lpstr>Polymorphism example</vt:lpstr>
      <vt:lpstr>Polymorphism features</vt:lpstr>
      <vt:lpstr>OOP principles. Polymorphism</vt:lpstr>
      <vt:lpstr>PowerPoint Presentation</vt:lpstr>
      <vt:lpstr>Enumeration</vt:lpstr>
      <vt:lpstr>Enumeration example</vt:lpstr>
      <vt:lpstr>Homework</vt:lpstr>
      <vt:lpstr>Homework</vt:lpstr>
      <vt:lpstr>Homework</vt:lpstr>
      <vt:lpstr>Homework</vt:lpstr>
      <vt:lpstr>Homework: UI/UX Example</vt:lpstr>
      <vt:lpstr>Homework: HackerRank</vt:lpstr>
      <vt:lpstr>Links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2 – Built-In Classes</dc:title>
  <cp:lastModifiedBy>Vasya Rudas</cp:lastModifiedBy>
  <cp:revision>176</cp:revision>
  <dcterms:modified xsi:type="dcterms:W3CDTF">2020-11-01T22:10:05Z</dcterms:modified>
</cp:coreProperties>
</file>